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3" d="100"/>
          <a:sy n="103" d="100"/>
        </p:scale>
        <p:origin x="-104" y="-2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47842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215015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80129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3197613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4454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3485834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2254993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140131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94826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9A91E-4657-4AF0-AAFF-405B4D11469A}" type="datetimeFigureOut">
              <a:rPr lang="en-US" smtClean="0"/>
              <a:t>08/06/18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3706508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99A91E-4657-4AF0-AAFF-405B4D11469A}" type="datetimeFigureOut">
              <a:rPr lang="en-US" smtClean="0"/>
              <a:t>08/06/18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368706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99A91E-4657-4AF0-AAFF-405B4D11469A}" type="datetimeFigureOut">
              <a:rPr lang="en-US" smtClean="0"/>
              <a:t>08/06/18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130060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99A91E-4657-4AF0-AAFF-405B4D11469A}" type="datetimeFigureOut">
              <a:rPr lang="en-US" smtClean="0"/>
              <a:t>08/06/18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40271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9A91E-4657-4AF0-AAFF-405B4D11469A}" type="datetimeFigureOut">
              <a:rPr lang="en-US" smtClean="0"/>
              <a:t>08/06/18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302191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99A91E-4657-4AF0-AAFF-405B4D11469A}" type="datetimeFigureOut">
              <a:rPr lang="en-US" smtClean="0"/>
              <a:t>08/06/18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369231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99A91E-4657-4AF0-AAFF-405B4D11469A}" type="datetimeFigureOut">
              <a:rPr lang="en-US" smtClean="0"/>
              <a:t>08/06/18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E547A-FE3B-4AFF-86AF-D958232AF1D6}" type="slidenum">
              <a:rPr lang="en-US" smtClean="0"/>
              <a:t>‹#›</a:t>
            </a:fld>
            <a:endParaRPr lang="en-US"/>
          </a:p>
        </p:txBody>
      </p:sp>
    </p:spTree>
    <p:extLst>
      <p:ext uri="{BB962C8B-B14F-4D97-AF65-F5344CB8AC3E}">
        <p14:creationId xmlns:p14="http://schemas.microsoft.com/office/powerpoint/2010/main" val="16820380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99A91E-4657-4AF0-AAFF-405B4D11469A}" type="datetimeFigureOut">
              <a:rPr lang="en-US" smtClean="0"/>
              <a:t>08/06/18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DE547A-FE3B-4AFF-86AF-D958232AF1D6}" type="slidenum">
              <a:rPr lang="en-US" smtClean="0"/>
              <a:t>‹#›</a:t>
            </a:fld>
            <a:endParaRPr lang="en-US"/>
          </a:p>
        </p:txBody>
      </p:sp>
    </p:spTree>
    <p:extLst>
      <p:ext uri="{BB962C8B-B14F-4D97-AF65-F5344CB8AC3E}">
        <p14:creationId xmlns:p14="http://schemas.microsoft.com/office/powerpoint/2010/main" val="2846974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C9A196-56C2-463C-AD81-95ABD30E4FB8}"/>
              </a:ext>
            </a:extLst>
          </p:cNvPr>
          <p:cNvSpPr>
            <a:spLocks noGrp="1"/>
          </p:cNvSpPr>
          <p:nvPr>
            <p:ph type="title"/>
          </p:nvPr>
        </p:nvSpPr>
        <p:spPr>
          <a:xfrm>
            <a:off x="677334" y="384313"/>
            <a:ext cx="8596668" cy="1139687"/>
          </a:xfrm>
        </p:spPr>
        <p:txBody>
          <a:bodyPr>
            <a:normAutofit/>
          </a:bodyPr>
          <a:lstStyle/>
          <a:p>
            <a:pPr algn="ctr"/>
            <a:r>
              <a:rPr lang="en-US" sz="2800" b="1" dirty="0" err="1">
                <a:solidFill>
                  <a:schemeClr val="accent5">
                    <a:lumMod val="60000"/>
                    <a:lumOff val="40000"/>
                  </a:schemeClr>
                </a:solidFill>
              </a:rPr>
              <a:t>MintHint</a:t>
            </a:r>
            <a:r>
              <a:rPr lang="en-US" sz="2800" b="1" dirty="0">
                <a:solidFill>
                  <a:schemeClr val="accent5">
                    <a:lumMod val="60000"/>
                    <a:lumOff val="40000"/>
                  </a:schemeClr>
                </a:solidFill>
              </a:rPr>
              <a:t>: Automated Synthesis of Repair Hints</a:t>
            </a:r>
          </a:p>
        </p:txBody>
      </p:sp>
      <p:sp>
        <p:nvSpPr>
          <p:cNvPr id="3" name="Content Placeholder 2">
            <a:extLst>
              <a:ext uri="{FF2B5EF4-FFF2-40B4-BE49-F238E27FC236}">
                <a16:creationId xmlns="" xmlns:a16="http://schemas.microsoft.com/office/drawing/2014/main" id="{4F649E4A-BEE7-4E97-8BEE-66FE067583D8}"/>
              </a:ext>
            </a:extLst>
          </p:cNvPr>
          <p:cNvSpPr>
            <a:spLocks noGrp="1"/>
          </p:cNvSpPr>
          <p:nvPr>
            <p:ph idx="1"/>
          </p:nvPr>
        </p:nvSpPr>
        <p:spPr>
          <a:xfrm>
            <a:off x="677334" y="1152939"/>
            <a:ext cx="8596668" cy="4888423"/>
          </a:xfrm>
        </p:spPr>
        <p:txBody>
          <a:bodyPr/>
          <a:lstStyle/>
          <a:p>
            <a:pPr marL="0" indent="0" algn="ctr">
              <a:buNone/>
            </a:pPr>
            <a:r>
              <a:rPr lang="en-US" dirty="0"/>
              <a:t>   </a:t>
            </a:r>
            <a:r>
              <a:rPr lang="en-US" dirty="0">
                <a:solidFill>
                  <a:srgbClr val="00B0F0"/>
                </a:solidFill>
              </a:rPr>
              <a:t>Shalini </a:t>
            </a:r>
            <a:r>
              <a:rPr lang="en-US" dirty="0" err="1">
                <a:solidFill>
                  <a:srgbClr val="00B0F0"/>
                </a:solidFill>
              </a:rPr>
              <a:t>Kaleeswaran</a:t>
            </a:r>
            <a:r>
              <a:rPr lang="en-US" dirty="0">
                <a:solidFill>
                  <a:srgbClr val="00B0F0"/>
                </a:solidFill>
              </a:rPr>
              <a:t> ,Varun </a:t>
            </a:r>
            <a:r>
              <a:rPr lang="en-US" dirty="0" err="1">
                <a:solidFill>
                  <a:srgbClr val="00B0F0"/>
                </a:solidFill>
              </a:rPr>
              <a:t>Tulsian</a:t>
            </a:r>
            <a:r>
              <a:rPr lang="en-US" dirty="0">
                <a:solidFill>
                  <a:srgbClr val="00B0F0"/>
                </a:solidFill>
              </a:rPr>
              <a:t>, Aditya </a:t>
            </a:r>
            <a:r>
              <a:rPr lang="en-US" dirty="0" err="1">
                <a:solidFill>
                  <a:srgbClr val="00B0F0"/>
                </a:solidFill>
              </a:rPr>
              <a:t>Kanade</a:t>
            </a:r>
            <a:r>
              <a:rPr lang="en-US" dirty="0">
                <a:solidFill>
                  <a:srgbClr val="00B0F0"/>
                </a:solidFill>
              </a:rPr>
              <a:t/>
            </a:r>
            <a:br>
              <a:rPr lang="en-US" dirty="0">
                <a:solidFill>
                  <a:srgbClr val="00B0F0"/>
                </a:solidFill>
              </a:rPr>
            </a:br>
            <a:r>
              <a:rPr lang="en-US" dirty="0">
                <a:solidFill>
                  <a:srgbClr val="00B0F0"/>
                </a:solidFill>
              </a:rPr>
              <a:t>   Indian Institute of Science, India</a:t>
            </a:r>
          </a:p>
          <a:p>
            <a:pPr marL="0" indent="0" algn="ctr">
              <a:buNone/>
            </a:pPr>
            <a:r>
              <a:rPr lang="en-US" dirty="0">
                <a:solidFill>
                  <a:srgbClr val="00B0F0"/>
                </a:solidFill>
              </a:rPr>
              <a:t/>
            </a:r>
            <a:br>
              <a:rPr lang="en-US" dirty="0">
                <a:solidFill>
                  <a:srgbClr val="00B0F0"/>
                </a:solidFill>
              </a:rPr>
            </a:br>
            <a:r>
              <a:rPr lang="en-US" dirty="0">
                <a:solidFill>
                  <a:srgbClr val="00B0F0"/>
                </a:solidFill>
              </a:rPr>
              <a:t> Alessandro </a:t>
            </a:r>
            <a:r>
              <a:rPr lang="en-US" dirty="0" err="1">
                <a:solidFill>
                  <a:srgbClr val="00B0F0"/>
                </a:solidFill>
              </a:rPr>
              <a:t>Orso</a:t>
            </a:r>
            <a:r>
              <a:rPr lang="en-US" dirty="0">
                <a:solidFill>
                  <a:srgbClr val="00B0F0"/>
                </a:solidFill>
              </a:rPr>
              <a:t/>
            </a:r>
            <a:br>
              <a:rPr lang="en-US" dirty="0">
                <a:solidFill>
                  <a:srgbClr val="00B0F0"/>
                </a:solidFill>
              </a:rPr>
            </a:br>
            <a:r>
              <a:rPr lang="en-US" dirty="0">
                <a:solidFill>
                  <a:srgbClr val="00B0F0"/>
                </a:solidFill>
              </a:rPr>
              <a:t> Georgia Institute of Technology, USA</a:t>
            </a:r>
            <a:br>
              <a:rPr lang="en-US" dirty="0">
                <a:solidFill>
                  <a:srgbClr val="00B0F0"/>
                </a:solidFill>
              </a:rPr>
            </a:br>
            <a:r>
              <a:rPr lang="en-US" dirty="0">
                <a:solidFill>
                  <a:srgbClr val="00B0F0"/>
                </a:solidFill>
              </a:rPr>
              <a:t/>
            </a:r>
            <a:br>
              <a:rPr lang="en-US" dirty="0">
                <a:solidFill>
                  <a:srgbClr val="00B0F0"/>
                </a:solidFill>
              </a:rPr>
            </a:br>
            <a:endParaRPr lang="en-US" dirty="0">
              <a:solidFill>
                <a:srgbClr val="00B0F0"/>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lgn="r">
              <a:buNone/>
            </a:pPr>
            <a:r>
              <a:rPr lang="en-US" dirty="0">
                <a:solidFill>
                  <a:schemeClr val="accent4">
                    <a:lumMod val="75000"/>
                  </a:schemeClr>
                </a:solidFill>
              </a:rPr>
              <a:t>Presented by: Pratibha Hegde.</a:t>
            </a:r>
          </a:p>
          <a:p>
            <a:pPr marL="0" indent="0" algn="r">
              <a:buNone/>
            </a:pPr>
            <a:r>
              <a:rPr lang="en-US" dirty="0">
                <a:solidFill>
                  <a:schemeClr val="accent4">
                    <a:lumMod val="75000"/>
                  </a:schemeClr>
                </a:solidFill>
              </a:rPr>
              <a:t>Student Number</a:t>
            </a:r>
            <a:r>
              <a:rPr lang="en-US">
                <a:solidFill>
                  <a:schemeClr val="accent4">
                    <a:lumMod val="75000"/>
                  </a:schemeClr>
                </a:solidFill>
              </a:rPr>
              <a:t>: </a:t>
            </a:r>
            <a:r>
              <a:rPr lang="en-US" smtClean="0">
                <a:solidFill>
                  <a:schemeClr val="accent4">
                    <a:lumMod val="75000"/>
                  </a:schemeClr>
                </a:solidFill>
              </a:rPr>
              <a:t>G20189201</a:t>
            </a:r>
            <a:endParaRPr lang="en-US" dirty="0">
              <a:solidFill>
                <a:schemeClr val="accent4">
                  <a:lumMod val="75000"/>
                </a:schemeClr>
              </a:solidFill>
            </a:endParaRPr>
          </a:p>
          <a:p>
            <a:pPr marL="0" indent="0" algn="r">
              <a:buNone/>
            </a:pPr>
            <a:r>
              <a:rPr lang="en-US" dirty="0">
                <a:solidFill>
                  <a:schemeClr val="accent4">
                    <a:lumMod val="75000"/>
                  </a:schemeClr>
                </a:solidFill>
              </a:rPr>
              <a:t>Mobile Embedded System </a:t>
            </a:r>
            <a:r>
              <a:rPr lang="en-US" dirty="0" err="1">
                <a:solidFill>
                  <a:schemeClr val="accent4">
                    <a:lumMod val="75000"/>
                  </a:schemeClr>
                </a:solidFill>
              </a:rPr>
              <a:t>labortory</a:t>
            </a:r>
            <a:endParaRPr lang="en-US" dirty="0">
              <a:solidFill>
                <a:schemeClr val="accent4">
                  <a:lumMod val="75000"/>
                </a:schemeClr>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24424620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B4D2B0-20C9-4937-977A-6D67C93F14B7}"/>
              </a:ext>
            </a:extLst>
          </p:cNvPr>
          <p:cNvSpPr>
            <a:spLocks noGrp="1"/>
          </p:cNvSpPr>
          <p:nvPr>
            <p:ph type="title"/>
          </p:nvPr>
        </p:nvSpPr>
        <p:spPr>
          <a:xfrm>
            <a:off x="558065" y="251792"/>
            <a:ext cx="8596668" cy="861391"/>
          </a:xfrm>
        </p:spPr>
        <p:txBody>
          <a:bodyPr>
            <a:normAutofit/>
          </a:bodyPr>
          <a:lstStyle/>
          <a:p>
            <a:pPr algn="ctr"/>
            <a:r>
              <a:rPr lang="en-US" sz="2800" b="1" dirty="0">
                <a:solidFill>
                  <a:schemeClr val="tx1"/>
                </a:solidFill>
              </a:rPr>
              <a:t>Overview</a:t>
            </a:r>
          </a:p>
        </p:txBody>
      </p:sp>
      <p:sp>
        <p:nvSpPr>
          <p:cNvPr id="3" name="Content Placeholder 2">
            <a:extLst>
              <a:ext uri="{FF2B5EF4-FFF2-40B4-BE49-F238E27FC236}">
                <a16:creationId xmlns="" xmlns:a16="http://schemas.microsoft.com/office/drawing/2014/main" id="{DE410EB8-66C3-436C-8F0E-48B110FC0620}"/>
              </a:ext>
            </a:extLst>
          </p:cNvPr>
          <p:cNvSpPr>
            <a:spLocks noGrp="1"/>
          </p:cNvSpPr>
          <p:nvPr>
            <p:ph idx="1"/>
          </p:nvPr>
        </p:nvSpPr>
        <p:spPr>
          <a:xfrm>
            <a:off x="677334" y="914401"/>
            <a:ext cx="8596668" cy="5126962"/>
          </a:xfrm>
        </p:spPr>
        <p:txBody>
          <a:bodyPr>
            <a:normAutofit lnSpcReduction="10000"/>
          </a:bodyPr>
          <a:lstStyle/>
          <a:p>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takes as input a faulty program and a test suite, where at least one test case triggers the fault in the program, and thus fails and produces a list of repair hints in four steps.</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 </a:t>
            </a:r>
            <a:r>
              <a:rPr lang="en-US" sz="1600" b="1" i="1" u="sng" dirty="0">
                <a:latin typeface="Arial" panose="020B0604020202020204" pitchFamily="34" charset="0"/>
                <a:cs typeface="Arial" panose="020B0604020202020204" pitchFamily="34" charset="0"/>
              </a:rPr>
              <a:t>Step 1: Fault localization</a:t>
            </a:r>
            <a:r>
              <a:rPr lang="en-US" sz="1600" i="1"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This is a preliminary step, whose goal is to provide the hint generation algorithm with a list of possibly faulty statements to be repaired. To compute this list,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can leverage any existing fault localization approach. In our current implementation, we use the </a:t>
            </a:r>
            <a:r>
              <a:rPr lang="en-US" sz="1600" dirty="0" err="1">
                <a:latin typeface="Arial" panose="020B0604020202020204" pitchFamily="34" charset="0"/>
                <a:cs typeface="Arial" panose="020B0604020202020204" pitchFamily="34" charset="0"/>
              </a:rPr>
              <a:t>Ochiai</a:t>
            </a:r>
            <a:r>
              <a:rPr lang="en-US" sz="1600" dirty="0">
                <a:latin typeface="Arial" panose="020B0604020202020204" pitchFamily="34" charset="0"/>
                <a:cs typeface="Arial" panose="020B0604020202020204" pitchFamily="34" charset="0"/>
              </a:rPr>
              <a:t> approach as implemented in the </a:t>
            </a:r>
            <a:r>
              <a:rPr lang="en-US" sz="1600" dirty="0" err="1">
                <a:latin typeface="Arial" panose="020B0604020202020204" pitchFamily="34" charset="0"/>
                <a:cs typeface="Arial" panose="020B0604020202020204" pitchFamily="34" charset="0"/>
              </a:rPr>
              <a:t>Zoltar</a:t>
            </a:r>
            <a:r>
              <a:rPr lang="en-US" sz="1600" dirty="0">
                <a:latin typeface="Arial" panose="020B0604020202020204" pitchFamily="34" charset="0"/>
                <a:cs typeface="Arial" panose="020B0604020202020204" pitchFamily="34" charset="0"/>
              </a:rPr>
              <a:t> tool  which performs spectra-based fault localization. </a:t>
            </a:r>
          </a:p>
          <a:p>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600" b="1" i="1" u="sng" dirty="0">
                <a:latin typeface="Arial" panose="020B0604020202020204" pitchFamily="34" charset="0"/>
                <a:cs typeface="Arial" panose="020B0604020202020204" pitchFamily="34" charset="0"/>
              </a:rPr>
              <a:t>Step 2: Derivation of state transformers</a:t>
            </a:r>
            <a:r>
              <a:rPr lang="en-US" sz="1600" i="1"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Informally, this </a:t>
            </a:r>
            <a:r>
              <a:rPr lang="en-US" sz="1600" i="1" dirty="0">
                <a:latin typeface="Arial" panose="020B0604020202020204" pitchFamily="34" charset="0"/>
                <a:cs typeface="Arial" panose="020B0604020202020204" pitchFamily="34" charset="0"/>
              </a:rPr>
              <a:t>state transformer </a:t>
            </a:r>
            <a:r>
              <a:rPr lang="en-US" sz="1600" dirty="0">
                <a:latin typeface="Arial" panose="020B0604020202020204" pitchFamily="34" charset="0"/>
                <a:cs typeface="Arial" panose="020B0604020202020204" pitchFamily="34" charset="0"/>
              </a:rPr>
              <a:t>is a function that, given an input state (</a:t>
            </a:r>
            <a:r>
              <a:rPr lang="en-US" sz="1600" i="1" dirty="0" err="1">
                <a:latin typeface="Arial" panose="020B0604020202020204" pitchFamily="34" charset="0"/>
                <a:cs typeface="Arial" panose="020B0604020202020204" pitchFamily="34" charset="0"/>
              </a:rPr>
              <a:t>i.e.,</a:t>
            </a:r>
            <a:r>
              <a:rPr lang="en-US" sz="1600" dirty="0" err="1">
                <a:latin typeface="Arial" panose="020B0604020202020204" pitchFamily="34" charset="0"/>
                <a:cs typeface="Arial" panose="020B0604020202020204" pitchFamily="34" charset="0"/>
              </a:rPr>
              <a:t>valuation</a:t>
            </a:r>
            <a:r>
              <a:rPr lang="en-US" sz="1600" dirty="0">
                <a:latin typeface="Arial" panose="020B0604020202020204" pitchFamily="34" charset="0"/>
                <a:cs typeface="Arial" panose="020B0604020202020204" pitchFamily="34" charset="0"/>
              </a:rPr>
              <a:t> to variables) at the (potentially) faulty statement, produces an output state that would make every test in the test suite pass, including the failing ones.</a:t>
            </a:r>
          </a:p>
          <a:p>
            <a:r>
              <a:rPr lang="en-US" sz="1600" dirty="0">
                <a:latin typeface="Arial" panose="020B0604020202020204" pitchFamily="34" charset="0"/>
                <a:cs typeface="Arial" panose="020B0604020202020204" pitchFamily="34" charset="0"/>
              </a:rPr>
              <a:t> For passing tests, state transformers can be easily computed by simply observing input and output states during the execution of the tests.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computes state transformers using dynamic symbolic execution and constraint solving.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206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81774E8E-CB30-4AF8-8C5F-25C23671FB9A}"/>
              </a:ext>
            </a:extLst>
          </p:cNvPr>
          <p:cNvSpPr>
            <a:spLocks noGrp="1"/>
          </p:cNvSpPr>
          <p:nvPr>
            <p:ph idx="1"/>
          </p:nvPr>
        </p:nvSpPr>
        <p:spPr>
          <a:xfrm>
            <a:off x="571316" y="212035"/>
            <a:ext cx="8596668" cy="5855832"/>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6" name="Content Placeholder 3">
            <a:extLst>
              <a:ext uri="{FF2B5EF4-FFF2-40B4-BE49-F238E27FC236}">
                <a16:creationId xmlns="" xmlns:a16="http://schemas.microsoft.com/office/drawing/2014/main" id="{E7F3CFD0-4ECF-488A-875F-3C8068583B7C}"/>
              </a:ext>
            </a:extLst>
          </p:cNvPr>
          <p:cNvPicPr>
            <a:picLocks noChangeAspect="1"/>
          </p:cNvPicPr>
          <p:nvPr/>
        </p:nvPicPr>
        <p:blipFill>
          <a:blip r:embed="rId2"/>
          <a:stretch>
            <a:fillRect/>
          </a:stretch>
        </p:blipFill>
        <p:spPr>
          <a:xfrm>
            <a:off x="1645041" y="371061"/>
            <a:ext cx="6449218" cy="2768890"/>
          </a:xfrm>
          <a:prstGeom prst="rect">
            <a:avLst/>
          </a:prstGeom>
        </p:spPr>
      </p:pic>
      <p:pic>
        <p:nvPicPr>
          <p:cNvPr id="7" name="Picture 6">
            <a:extLst>
              <a:ext uri="{FF2B5EF4-FFF2-40B4-BE49-F238E27FC236}">
                <a16:creationId xmlns="" xmlns:a16="http://schemas.microsoft.com/office/drawing/2014/main" id="{ADC191DF-EC53-49C3-8CB1-2FD094CF6C7D}"/>
              </a:ext>
            </a:extLst>
          </p:cNvPr>
          <p:cNvPicPr>
            <a:picLocks noChangeAspect="1"/>
          </p:cNvPicPr>
          <p:nvPr/>
        </p:nvPicPr>
        <p:blipFill>
          <a:blip r:embed="rId3"/>
          <a:stretch>
            <a:fillRect/>
          </a:stretch>
        </p:blipFill>
        <p:spPr>
          <a:xfrm>
            <a:off x="1645042" y="3718050"/>
            <a:ext cx="6306262" cy="1887619"/>
          </a:xfrm>
          <a:prstGeom prst="rect">
            <a:avLst/>
          </a:prstGeom>
        </p:spPr>
      </p:pic>
    </p:spTree>
    <p:extLst>
      <p:ext uri="{BB962C8B-B14F-4D97-AF65-F5344CB8AC3E}">
        <p14:creationId xmlns:p14="http://schemas.microsoft.com/office/powerpoint/2010/main" val="370335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E55E4E1-B6F1-48BD-8C11-72AB53AF0888}"/>
              </a:ext>
            </a:extLst>
          </p:cNvPr>
          <p:cNvSpPr>
            <a:spLocks noGrp="1"/>
          </p:cNvSpPr>
          <p:nvPr>
            <p:ph idx="1"/>
          </p:nvPr>
        </p:nvSpPr>
        <p:spPr>
          <a:xfrm>
            <a:off x="677334" y="238539"/>
            <a:ext cx="8596668" cy="5802823"/>
          </a:xfrm>
        </p:spPr>
        <p:txBody>
          <a:bodyPr>
            <a:normAutofit/>
          </a:bodyPr>
          <a:lstStyle/>
          <a:p>
            <a:r>
              <a:rPr lang="en-US" sz="1600" dirty="0">
                <a:latin typeface="Arial" panose="020B0604020202020204" pitchFamily="34" charset="0"/>
                <a:cs typeface="Arial" panose="020B0604020202020204" pitchFamily="34" charset="0"/>
              </a:rPr>
              <a:t>Table 2 shows some entries in the state transformer of the newly created assignment statement: (1) the string array s and index expression *</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in the input state and (2) the left hand side (LHS) variable branch0 in the output state.</a:t>
            </a:r>
          </a:p>
          <a:p>
            <a:r>
              <a:rPr lang="en-US" sz="1600" dirty="0">
                <a:latin typeface="Arial" panose="020B0604020202020204" pitchFamily="34" charset="0"/>
                <a:cs typeface="Arial" panose="020B0604020202020204" pitchFamily="34" charset="0"/>
              </a:rPr>
              <a:t> The values of all variables except branch0 remain unchanged between a pair</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of input/output states, and hence are not shown again. The value of branch0 in the first row is obtained from a passing test by concrete execution, whereas the remaining values are obtained from failing tests using symbolic execution.</a:t>
            </a:r>
          </a:p>
          <a:p>
            <a:pPr marL="0" indent="0">
              <a:buNone/>
            </a:pPr>
            <a:endParaRPr lang="en-US" sz="1600" i="1"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600" b="1" i="1" u="sng" dirty="0">
                <a:latin typeface="Arial" panose="020B0604020202020204" pitchFamily="34" charset="0"/>
                <a:cs typeface="Arial" panose="020B0604020202020204" pitchFamily="34" charset="0"/>
              </a:rPr>
              <a:t>Step 3: Ranking of expressions.</a:t>
            </a:r>
          </a:p>
          <a:p>
            <a:pPr>
              <a:buFont typeface="Wingdings" panose="05000000000000000000" pitchFamily="2" charset="2"/>
              <a:buChar char="Ø"/>
            </a:pP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The goal of this step is to identify </a:t>
            </a:r>
            <a:r>
              <a:rPr lang="en-US" sz="1600" i="1" dirty="0">
                <a:latin typeface="Arial" panose="020B0604020202020204" pitchFamily="34" charset="0"/>
                <a:cs typeface="Arial" panose="020B0604020202020204" pitchFamily="34" charset="0"/>
              </a:rPr>
              <a:t>syntactic building blocks </a:t>
            </a:r>
            <a:r>
              <a:rPr lang="en-US" sz="1600" dirty="0">
                <a:latin typeface="Arial" panose="020B0604020202020204" pitchFamily="34" charset="0"/>
                <a:cs typeface="Arial" panose="020B0604020202020204" pitchFamily="34" charset="0"/>
              </a:rPr>
              <a:t>(</a:t>
            </a:r>
            <a:r>
              <a:rPr lang="en-US" sz="1600" i="1" dirty="0">
                <a:latin typeface="Arial" panose="020B0604020202020204" pitchFamily="34" charset="0"/>
                <a:cs typeface="Arial" panose="020B0604020202020204" pitchFamily="34" charset="0"/>
              </a:rPr>
              <a:t>i.e., </a:t>
            </a:r>
            <a:r>
              <a:rPr lang="en-US" sz="1600" dirty="0">
                <a:latin typeface="Arial" panose="020B0604020202020204" pitchFamily="34" charset="0"/>
                <a:cs typeface="Arial" panose="020B0604020202020204" pitchFamily="34" charset="0"/>
              </a:rPr>
              <a:t>expressions) for constructing an RHS expression compliant with the computed state transformer. To do so,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searches the solution space, called the </a:t>
            </a:r>
            <a:r>
              <a:rPr lang="en-US" sz="1600" i="1" dirty="0">
                <a:latin typeface="Arial" panose="020B0604020202020204" pitchFamily="34" charset="0"/>
                <a:cs typeface="Arial" panose="020B0604020202020204" pitchFamily="34" charset="0"/>
              </a:rPr>
              <a:t>repair space</a:t>
            </a:r>
            <a:r>
              <a:rPr lang="en-US" sz="1600" dirty="0">
                <a:latin typeface="Arial" panose="020B0604020202020204" pitchFamily="34" charset="0"/>
                <a:cs typeface="Arial" panose="020B0604020202020204" pitchFamily="34" charset="0"/>
              </a:rPr>
              <a:t>, for expressions whose values over the input state of the state transformer are statistically correlated with the corresponding output values produced by the state transformer. </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More precisely,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interprets </a:t>
            </a:r>
            <a:r>
              <a:rPr lang="en-US" sz="1600" i="1" dirty="0">
                <a:latin typeface="Arial" panose="020B0604020202020204" pitchFamily="34" charset="0"/>
                <a:cs typeface="Arial" panose="020B0604020202020204" pitchFamily="34" charset="0"/>
              </a:rPr>
              <a:t>correlation coefficients</a:t>
            </a:r>
            <a:r>
              <a:rPr lang="en-US" sz="1600" dirty="0">
                <a:latin typeface="Arial" panose="020B0604020202020204" pitchFamily="34" charset="0"/>
                <a:cs typeface="Arial" panose="020B0604020202020204" pitchFamily="34" charset="0"/>
              </a:rPr>
              <a:t>, which represent the numerical measure of the strength of a statistical correlation </a:t>
            </a:r>
            <a:r>
              <a:rPr lang="en-US" sz="1600" dirty="0"/>
              <a:t/>
            </a:r>
            <a:br>
              <a:rPr lang="en-US" sz="1600" dirty="0"/>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941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B5FF83C-5425-41E9-9D48-34E59C7CB5D5}"/>
              </a:ext>
            </a:extLst>
          </p:cNvPr>
          <p:cNvSpPr>
            <a:spLocks noGrp="1"/>
          </p:cNvSpPr>
          <p:nvPr>
            <p:ph idx="1"/>
          </p:nvPr>
        </p:nvSpPr>
        <p:spPr>
          <a:xfrm>
            <a:off x="677334" y="251791"/>
            <a:ext cx="8596668" cy="6321287"/>
          </a:xfrm>
        </p:spPr>
        <p:txBody>
          <a:bodyPr>
            <a:normAutofit fontScale="92500" lnSpcReduction="20000"/>
          </a:bodyPr>
          <a:lstStyle/>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r>
              <a:rPr lang="en-US" sz="1600" b="1" i="1" u="sng" dirty="0">
                <a:latin typeface="Arial" panose="020B0604020202020204" pitchFamily="34" charset="0"/>
                <a:cs typeface="Arial" panose="020B0604020202020204" pitchFamily="34" charset="0"/>
              </a:rPr>
              <a:t>Step 4: Synthesis of repair hints</a:t>
            </a:r>
            <a:r>
              <a:rPr lang="en-US" sz="1600" b="1" i="1"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After producing a ranked list of expressions,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analyzes this list to synthesize an </a:t>
            </a:r>
            <a:r>
              <a:rPr lang="en-US" sz="1600" i="1" dirty="0">
                <a:latin typeface="Arial" panose="020B0604020202020204" pitchFamily="34" charset="0"/>
                <a:cs typeface="Arial" panose="020B0604020202020204" pitchFamily="34" charset="0"/>
              </a:rPr>
              <a:t>actionable list </a:t>
            </a:r>
            <a:r>
              <a:rPr lang="en-US" sz="1600" dirty="0">
                <a:latin typeface="Arial" panose="020B0604020202020204" pitchFamily="34" charset="0"/>
                <a:cs typeface="Arial" panose="020B0604020202020204" pitchFamily="34" charset="0"/>
              </a:rPr>
              <a:t>of repair hints.</a:t>
            </a:r>
          </a:p>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generates two types of hints: simple and compound. </a:t>
            </a:r>
          </a:p>
          <a:p>
            <a:r>
              <a:rPr lang="en-US" sz="1600" dirty="0">
                <a:latin typeface="Arial" panose="020B0604020202020204" pitchFamily="34" charset="0"/>
                <a:cs typeface="Arial" panose="020B0604020202020204" pitchFamily="34" charset="0"/>
              </a:rPr>
              <a:t>A </a:t>
            </a:r>
            <a:r>
              <a:rPr lang="en-US" sz="1600" i="1" dirty="0">
                <a:latin typeface="Arial" panose="020B0604020202020204" pitchFamily="34" charset="0"/>
                <a:cs typeface="Arial" panose="020B0604020202020204" pitchFamily="34" charset="0"/>
              </a:rPr>
              <a:t>simple hint </a:t>
            </a:r>
            <a:r>
              <a:rPr lang="en-US" sz="1600" dirty="0">
                <a:latin typeface="Arial" panose="020B0604020202020204" pitchFamily="34" charset="0"/>
                <a:cs typeface="Arial" panose="020B0604020202020204" pitchFamily="34" charset="0"/>
              </a:rPr>
              <a:t>is a single program transformation, whereas a </a:t>
            </a:r>
            <a:r>
              <a:rPr lang="en-US" sz="1600" i="1" dirty="0">
                <a:latin typeface="Arial" panose="020B0604020202020204" pitchFamily="34" charset="0"/>
                <a:cs typeface="Arial" panose="020B0604020202020204" pitchFamily="34" charset="0"/>
              </a:rPr>
              <a:t>compound hint </a:t>
            </a:r>
            <a:r>
              <a:rPr lang="en-US" sz="1600" dirty="0">
                <a:latin typeface="Arial" panose="020B0604020202020204" pitchFamily="34" charset="0"/>
                <a:cs typeface="Arial" panose="020B0604020202020204" pitchFamily="34" charset="0"/>
              </a:rPr>
              <a:t>is a set of program transformations.</a:t>
            </a:r>
          </a:p>
          <a:p>
            <a:r>
              <a:rPr lang="en-US" sz="1700" dirty="0">
                <a:latin typeface="Arial" panose="020B0604020202020204" pitchFamily="34" charset="0"/>
                <a:cs typeface="Arial" panose="020B0604020202020204" pitchFamily="34" charset="0"/>
              </a:rPr>
              <a:t>For </a:t>
            </a:r>
            <a:r>
              <a:rPr lang="en-US" sz="1700" b="1" dirty="0">
                <a:latin typeface="Arial" panose="020B0604020202020204" pitchFamily="34" charset="0"/>
                <a:cs typeface="Arial" panose="020B0604020202020204" pitchFamily="34" charset="0"/>
              </a:rPr>
              <a:t>simple hints</a:t>
            </a:r>
            <a:r>
              <a:rPr lang="en-US" sz="1700" dirty="0">
                <a:latin typeface="Arial" panose="020B0604020202020204" pitchFamily="34" charset="0"/>
                <a:cs typeface="Arial" panose="020B0604020202020204" pitchFamily="34" charset="0"/>
              </a:rPr>
              <a:t>, </a:t>
            </a:r>
            <a:r>
              <a:rPr lang="en-US" sz="1700" dirty="0" err="1">
                <a:latin typeface="Arial" panose="020B0604020202020204" pitchFamily="34" charset="0"/>
                <a:cs typeface="Arial" panose="020B0604020202020204" pitchFamily="34" charset="0"/>
              </a:rPr>
              <a:t>MintHint</a:t>
            </a:r>
            <a:r>
              <a:rPr lang="en-US" sz="1700" dirty="0">
                <a:latin typeface="Arial" panose="020B0604020202020204" pitchFamily="34" charset="0"/>
                <a:cs typeface="Arial" panose="020B0604020202020204" pitchFamily="34" charset="0"/>
              </a:rPr>
              <a:t> iteratively selects expressions from the repair space of each statement individually, such that</a:t>
            </a:r>
          </a:p>
          <a:p>
            <a:r>
              <a:rPr lang="en-US" sz="1700" dirty="0">
                <a:latin typeface="Arial" panose="020B0604020202020204" pitchFamily="34" charset="0"/>
                <a:cs typeface="Arial" panose="020B0604020202020204" pitchFamily="34" charset="0"/>
              </a:rPr>
              <a:t> (1) their likelihood values are above a given threshold and</a:t>
            </a:r>
          </a:p>
          <a:p>
            <a:r>
              <a:rPr lang="en-US" sz="1700" dirty="0">
                <a:latin typeface="Arial" panose="020B0604020202020204" pitchFamily="34" charset="0"/>
                <a:cs typeface="Arial" panose="020B0604020202020204" pitchFamily="34" charset="0"/>
              </a:rPr>
              <a:t> (2) the statistical correlation among themselves is low. That is, they form a set of expressions such that </a:t>
            </a:r>
            <a:r>
              <a:rPr lang="en-US" sz="1700" i="1" dirty="0">
                <a:latin typeface="Arial" panose="020B0604020202020204" pitchFamily="34" charset="0"/>
                <a:cs typeface="Arial" panose="020B0604020202020204" pitchFamily="34" charset="0"/>
              </a:rPr>
              <a:t>any one </a:t>
            </a:r>
            <a:r>
              <a:rPr lang="en-US" sz="1700" dirty="0">
                <a:latin typeface="Arial" panose="020B0604020202020204" pitchFamily="34" charset="0"/>
                <a:cs typeface="Arial" panose="020B0604020202020204" pitchFamily="34" charset="0"/>
              </a:rPr>
              <a:t>expression in the set is likely to appear</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in the repaired RHS </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
            </a:r>
            <a:br>
              <a:rPr lang="en-US" sz="1700" dirty="0">
                <a:latin typeface="Arial" panose="020B0604020202020204" pitchFamily="34" charset="0"/>
                <a:cs typeface="Arial" panose="020B0604020202020204" pitchFamily="34" charset="0"/>
              </a:rPr>
            </a:br>
            <a:endParaRPr lang="en-US" sz="1700" dirty="0">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 xmlns:a16="http://schemas.microsoft.com/office/drawing/2014/main" id="{E41284F2-4FC7-45DB-BFB8-F856380D829A}"/>
              </a:ext>
            </a:extLst>
          </p:cNvPr>
          <p:cNvPicPr>
            <a:picLocks noChangeAspect="1"/>
          </p:cNvPicPr>
          <p:nvPr/>
        </p:nvPicPr>
        <p:blipFill>
          <a:blip r:embed="rId2"/>
          <a:stretch>
            <a:fillRect/>
          </a:stretch>
        </p:blipFill>
        <p:spPr>
          <a:xfrm>
            <a:off x="1510748" y="583096"/>
            <a:ext cx="6069495" cy="2110822"/>
          </a:xfrm>
          <a:prstGeom prst="rect">
            <a:avLst/>
          </a:prstGeom>
        </p:spPr>
      </p:pic>
    </p:spTree>
    <p:extLst>
      <p:ext uri="{BB962C8B-B14F-4D97-AF65-F5344CB8AC3E}">
        <p14:creationId xmlns:p14="http://schemas.microsoft.com/office/powerpoint/2010/main" val="37495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8150673-27D8-440C-A670-6389D7F1FB38}"/>
              </a:ext>
            </a:extLst>
          </p:cNvPr>
          <p:cNvSpPr>
            <a:spLocks noGrp="1"/>
          </p:cNvSpPr>
          <p:nvPr>
            <p:ph idx="1"/>
          </p:nvPr>
        </p:nvSpPr>
        <p:spPr>
          <a:xfrm>
            <a:off x="677334" y="212035"/>
            <a:ext cx="8596668" cy="5829327"/>
          </a:xfrm>
        </p:spPr>
        <p:txBody>
          <a:bodyPr>
            <a:normAutofit lnSpcReduction="10000"/>
          </a:bodyPr>
          <a:lstStyle/>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600" dirty="0">
                <a:latin typeface="Arial" panose="020B0604020202020204" pitchFamily="34" charset="0"/>
                <a:cs typeface="Arial" panose="020B0604020202020204" pitchFamily="34" charset="0"/>
              </a:rPr>
              <a:t>simple hints can address faults that can be repaired through a single syntactic transformation, </a:t>
            </a:r>
            <a:r>
              <a:rPr lang="en-US" sz="1600" b="1" dirty="0">
                <a:latin typeface="Arial" panose="020B0604020202020204" pitchFamily="34" charset="0"/>
                <a:cs typeface="Arial" panose="020B0604020202020204" pitchFamily="34" charset="0"/>
              </a:rPr>
              <a:t>compound hints </a:t>
            </a:r>
            <a:r>
              <a:rPr lang="en-US" sz="1600" dirty="0">
                <a:latin typeface="Arial" panose="020B0604020202020204" pitchFamily="34" charset="0"/>
                <a:cs typeface="Arial" panose="020B0604020202020204" pitchFamily="34" charset="0"/>
              </a:rPr>
              <a:t>can help repair more complex faults—faults that require either more than one program transformation to be repaired or more refined pattern matching.</a:t>
            </a:r>
          </a:p>
          <a:p>
            <a:r>
              <a:rPr lang="en-US" sz="1600" dirty="0">
                <a:latin typeface="Arial" panose="020B0604020202020204" pitchFamily="34" charset="0"/>
                <a:cs typeface="Arial" panose="020B0604020202020204" pitchFamily="34" charset="0"/>
              </a:rPr>
              <a:t> Further, if the repair space contains only building blocks of the repaired RHS, but not the repaired RHS itself, compound hint obtained by algorithmically combining these building blocks can bring the repair hints closer to the actual repair. </a:t>
            </a:r>
          </a:p>
          <a:p>
            <a:r>
              <a:rPr lang="en-US" sz="1600" dirty="0">
                <a:latin typeface="Arial" panose="020B0604020202020204" pitchFamily="34" charset="0"/>
                <a:cs typeface="Arial" panose="020B0604020202020204" pitchFamily="34" charset="0"/>
              </a:rPr>
              <a:t>At this point, developers can manually </a:t>
            </a:r>
            <a:r>
              <a:rPr lang="en-US" sz="1600" b="1" dirty="0">
                <a:latin typeface="Arial" panose="020B0604020202020204" pitchFamily="34" charset="0"/>
                <a:cs typeface="Arial" panose="020B0604020202020204" pitchFamily="34" charset="0"/>
              </a:rPr>
              <a:t>apply the hints </a:t>
            </a:r>
            <a:r>
              <a:rPr lang="en-US" sz="1600" dirty="0">
                <a:latin typeface="Arial" panose="020B0604020202020204" pitchFamily="34" charset="0"/>
                <a:cs typeface="Arial" panose="020B0604020202020204" pitchFamily="34" charset="0"/>
              </a:rPr>
              <a:t>produced by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by modifying the potential faulty statement according to such hints. </a:t>
            </a:r>
            <a:r>
              <a:rPr lang="en-US" sz="1600" dirty="0"/>
              <a:t/>
            </a:r>
            <a:br>
              <a:rPr lang="en-US" sz="1600" dirty="0"/>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1763C28F-7768-4FA2-BA99-4A736BA5500A}"/>
              </a:ext>
            </a:extLst>
          </p:cNvPr>
          <p:cNvPicPr>
            <a:picLocks noChangeAspect="1"/>
          </p:cNvPicPr>
          <p:nvPr/>
        </p:nvPicPr>
        <p:blipFill>
          <a:blip r:embed="rId2"/>
          <a:stretch>
            <a:fillRect/>
          </a:stretch>
        </p:blipFill>
        <p:spPr>
          <a:xfrm>
            <a:off x="1378226" y="371061"/>
            <a:ext cx="6109252" cy="2372139"/>
          </a:xfrm>
          <a:prstGeom prst="rect">
            <a:avLst/>
          </a:prstGeom>
        </p:spPr>
      </p:pic>
    </p:spTree>
    <p:extLst>
      <p:ext uri="{BB962C8B-B14F-4D97-AF65-F5344CB8AC3E}">
        <p14:creationId xmlns:p14="http://schemas.microsoft.com/office/powerpoint/2010/main" val="346588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5A1665-ED4D-49C9-9288-DE9162A93F3D}"/>
              </a:ext>
            </a:extLst>
          </p:cNvPr>
          <p:cNvSpPr>
            <a:spLocks noGrp="1"/>
          </p:cNvSpPr>
          <p:nvPr>
            <p:ph type="title"/>
          </p:nvPr>
        </p:nvSpPr>
        <p:spPr>
          <a:xfrm>
            <a:off x="677334" y="291548"/>
            <a:ext cx="8596668" cy="821635"/>
          </a:xfrm>
        </p:spPr>
        <p:txBody>
          <a:bodyPr>
            <a:normAutofit/>
          </a:bodyPr>
          <a:lstStyle/>
          <a:p>
            <a:pPr algn="ctr"/>
            <a:r>
              <a:rPr lang="en-US" sz="2800" b="1" dirty="0">
                <a:solidFill>
                  <a:schemeClr val="tx1"/>
                </a:solidFill>
              </a:rPr>
              <a:t>Algorithm</a:t>
            </a:r>
          </a:p>
        </p:txBody>
      </p:sp>
      <p:sp>
        <p:nvSpPr>
          <p:cNvPr id="3" name="Content Placeholder 2">
            <a:extLst>
              <a:ext uri="{FF2B5EF4-FFF2-40B4-BE49-F238E27FC236}">
                <a16:creationId xmlns="" xmlns:a16="http://schemas.microsoft.com/office/drawing/2014/main" id="{EEEAFFE6-1244-4595-A32A-0187EFB03023}"/>
              </a:ext>
            </a:extLst>
          </p:cNvPr>
          <p:cNvSpPr>
            <a:spLocks noGrp="1"/>
          </p:cNvSpPr>
          <p:nvPr>
            <p:ph idx="1"/>
          </p:nvPr>
        </p:nvSpPr>
        <p:spPr>
          <a:xfrm>
            <a:off x="677334" y="808383"/>
            <a:ext cx="8596668" cy="5618921"/>
          </a:xfrm>
        </p:spPr>
        <p:txBody>
          <a:bodyPr>
            <a:normAutofit fontScale="92500" lnSpcReduction="10000"/>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1700" dirty="0" err="1">
                <a:latin typeface="Arial" panose="020B0604020202020204" pitchFamily="34" charset="0"/>
                <a:cs typeface="Arial" panose="020B0604020202020204" pitchFamily="34" charset="0"/>
              </a:rPr>
              <a:t>MintHint</a:t>
            </a:r>
            <a:r>
              <a:rPr lang="en-US" sz="1700" dirty="0">
                <a:latin typeface="Arial" panose="020B0604020202020204" pitchFamily="34" charset="0"/>
                <a:cs typeface="Arial" panose="020B0604020202020204" pitchFamily="34" charset="0"/>
              </a:rPr>
              <a:t> can also handle cases in which the potentially faulty statement is a loop</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header of the form for(</a:t>
            </a:r>
            <a:r>
              <a:rPr lang="en-US" sz="1700" dirty="0" err="1">
                <a:latin typeface="Arial" panose="020B0604020202020204" pitchFamily="34" charset="0"/>
                <a:cs typeface="Arial" panose="020B0604020202020204" pitchFamily="34" charset="0"/>
              </a:rPr>
              <a:t>init</a:t>
            </a:r>
            <a:r>
              <a:rPr lang="en-US" sz="1700" dirty="0">
                <a:latin typeface="Arial" panose="020B0604020202020204" pitchFamily="34" charset="0"/>
                <a:cs typeface="Arial" panose="020B0604020202020204" pitchFamily="34" charset="0"/>
              </a:rPr>
              <a:t>, </a:t>
            </a:r>
            <a:r>
              <a:rPr lang="en-US" sz="1700" dirty="0" err="1">
                <a:latin typeface="Arial" panose="020B0604020202020204" pitchFamily="34" charset="0"/>
                <a:cs typeface="Arial" panose="020B0604020202020204" pitchFamily="34" charset="0"/>
              </a:rPr>
              <a:t>cond</a:t>
            </a:r>
            <a:r>
              <a:rPr lang="en-US" sz="1700" dirty="0">
                <a:latin typeface="Arial" panose="020B0604020202020204" pitchFamily="34" charset="0"/>
                <a:cs typeface="Arial" panose="020B0604020202020204" pitchFamily="34" charset="0"/>
              </a:rPr>
              <a:t>, </a:t>
            </a:r>
            <a:r>
              <a:rPr lang="en-US" sz="1700" dirty="0" err="1">
                <a:latin typeface="Arial" panose="020B0604020202020204" pitchFamily="34" charset="0"/>
                <a:cs typeface="Arial" panose="020B0604020202020204" pitchFamily="34" charset="0"/>
              </a:rPr>
              <a:t>upd</a:t>
            </a:r>
            <a:r>
              <a:rPr lang="en-US" sz="1700" dirty="0">
                <a:latin typeface="Arial" panose="020B0604020202020204" pitchFamily="34" charset="0"/>
                <a:cs typeface="Arial" panose="020B0604020202020204" pitchFamily="34" charset="0"/>
              </a:rPr>
              <a:t>), where </a:t>
            </a:r>
            <a:r>
              <a:rPr lang="en-US" sz="1700" dirty="0" err="1">
                <a:latin typeface="Arial" panose="020B0604020202020204" pitchFamily="34" charset="0"/>
                <a:cs typeface="Arial" panose="020B0604020202020204" pitchFamily="34" charset="0"/>
              </a:rPr>
              <a:t>init</a:t>
            </a:r>
            <a:r>
              <a:rPr lang="en-US" sz="1700" dirty="0">
                <a:latin typeface="Arial" panose="020B0604020202020204" pitchFamily="34" charset="0"/>
                <a:cs typeface="Arial" panose="020B0604020202020204" pitchFamily="34" charset="0"/>
              </a:rPr>
              <a:t> initializes the loop counter(s), </a:t>
            </a:r>
            <a:r>
              <a:rPr lang="en-US" sz="1700" dirty="0" err="1">
                <a:latin typeface="Arial" panose="020B0604020202020204" pitchFamily="34" charset="0"/>
                <a:cs typeface="Arial" panose="020B0604020202020204" pitchFamily="34" charset="0"/>
              </a:rPr>
              <a:t>cond</a:t>
            </a:r>
            <a:r>
              <a:rPr lang="en-US" sz="1700" dirty="0">
                <a:latin typeface="Arial" panose="020B0604020202020204" pitchFamily="34" charset="0"/>
                <a:cs typeface="Arial" panose="020B0604020202020204" pitchFamily="34" charset="0"/>
              </a:rPr>
              <a:t> is the loop termination condition, and </a:t>
            </a:r>
            <a:r>
              <a:rPr lang="en-US" sz="1700" dirty="0" err="1">
                <a:latin typeface="Arial" panose="020B0604020202020204" pitchFamily="34" charset="0"/>
                <a:cs typeface="Arial" panose="020B0604020202020204" pitchFamily="34" charset="0"/>
              </a:rPr>
              <a:t>upd</a:t>
            </a:r>
            <a:r>
              <a:rPr lang="en-US" sz="1700" dirty="0">
                <a:latin typeface="Arial" panose="020B0604020202020204" pitchFamily="34" charset="0"/>
                <a:cs typeface="Arial" panose="020B0604020202020204" pitchFamily="34" charset="0"/>
              </a:rPr>
              <a:t> is the update of the loop counter(s).</a:t>
            </a:r>
          </a:p>
          <a:p>
            <a:r>
              <a:rPr lang="en-US" sz="1700" dirty="0">
                <a:latin typeface="Arial" panose="020B0604020202020204" pitchFamily="34" charset="0"/>
                <a:cs typeface="Arial" panose="020B0604020202020204" pitchFamily="34" charset="0"/>
              </a:rPr>
              <a:t> In these cases, the fault could be in any of these three components, so </a:t>
            </a:r>
            <a:r>
              <a:rPr lang="en-US" sz="1700" dirty="0" err="1">
                <a:latin typeface="Arial" panose="020B0604020202020204" pitchFamily="34" charset="0"/>
                <a:cs typeface="Arial" panose="020B0604020202020204" pitchFamily="34" charset="0"/>
              </a:rPr>
              <a:t>MintHint</a:t>
            </a:r>
            <a:r>
              <a:rPr lang="en-US" sz="1700" dirty="0">
                <a:latin typeface="Arial" panose="020B0604020202020204" pitchFamily="34" charset="0"/>
                <a:cs typeface="Arial" panose="020B0604020202020204" pitchFamily="34" charset="0"/>
              </a:rPr>
              <a:t> spawns three different tasks for </a:t>
            </a:r>
            <a:r>
              <a:rPr lang="en-US" sz="1700" dirty="0" err="1">
                <a:latin typeface="Arial" panose="020B0604020202020204" pitchFamily="34" charset="0"/>
                <a:cs typeface="Arial" panose="020B0604020202020204" pitchFamily="34" charset="0"/>
              </a:rPr>
              <a:t>init</a:t>
            </a:r>
            <a:r>
              <a:rPr lang="en-US" sz="1700" dirty="0">
                <a:latin typeface="Arial" panose="020B0604020202020204" pitchFamily="34" charset="0"/>
                <a:cs typeface="Arial" panose="020B0604020202020204" pitchFamily="34" charset="0"/>
              </a:rPr>
              <a:t>, </a:t>
            </a:r>
            <a:r>
              <a:rPr lang="en-US" sz="1700" dirty="0" err="1">
                <a:latin typeface="Arial" panose="020B0604020202020204" pitchFamily="34" charset="0"/>
                <a:cs typeface="Arial" panose="020B0604020202020204" pitchFamily="34" charset="0"/>
              </a:rPr>
              <a:t>cond</a:t>
            </a:r>
            <a:r>
              <a:rPr lang="en-US" sz="1700" dirty="0">
                <a:latin typeface="Arial" panose="020B0604020202020204" pitchFamily="34" charset="0"/>
                <a:cs typeface="Arial" panose="020B0604020202020204" pitchFamily="34" charset="0"/>
              </a:rPr>
              <a:t>, and </a:t>
            </a:r>
            <a:r>
              <a:rPr lang="en-US" sz="1700" dirty="0" err="1">
                <a:latin typeface="Arial" panose="020B0604020202020204" pitchFamily="34" charset="0"/>
                <a:cs typeface="Arial" panose="020B0604020202020204" pitchFamily="34" charset="0"/>
              </a:rPr>
              <a:t>upd</a:t>
            </a:r>
            <a:r>
              <a:rPr lang="en-US" sz="1700" dirty="0">
                <a:latin typeface="Arial" panose="020B0604020202020204" pitchFamily="34" charset="0"/>
                <a:cs typeface="Arial" panose="020B0604020202020204" pitchFamily="34" charset="0"/>
              </a:rPr>
              <a:t> </a:t>
            </a:r>
            <a:r>
              <a:rPr lang="en-US" dirty="0"/>
              <a:t/>
            </a:r>
            <a:br>
              <a:rPr lang="en-US" dirty="0"/>
            </a:b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 xmlns:a16="http://schemas.microsoft.com/office/drawing/2014/main" id="{B4581F86-C3B2-4C49-835E-B2374070A71C}"/>
              </a:ext>
            </a:extLst>
          </p:cNvPr>
          <p:cNvPicPr>
            <a:picLocks noChangeAspect="1"/>
          </p:cNvPicPr>
          <p:nvPr/>
        </p:nvPicPr>
        <p:blipFill>
          <a:blip r:embed="rId2"/>
          <a:stretch>
            <a:fillRect/>
          </a:stretch>
        </p:blipFill>
        <p:spPr>
          <a:xfrm>
            <a:off x="1643270" y="808383"/>
            <a:ext cx="6851373" cy="3525078"/>
          </a:xfrm>
          <a:prstGeom prst="rect">
            <a:avLst/>
          </a:prstGeom>
        </p:spPr>
      </p:pic>
    </p:spTree>
    <p:extLst>
      <p:ext uri="{BB962C8B-B14F-4D97-AF65-F5344CB8AC3E}">
        <p14:creationId xmlns:p14="http://schemas.microsoft.com/office/powerpoint/2010/main" val="1512159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1FEA3B-486B-41C3-BDD4-32135F9E51D7}"/>
              </a:ext>
            </a:extLst>
          </p:cNvPr>
          <p:cNvSpPr>
            <a:spLocks noGrp="1"/>
          </p:cNvSpPr>
          <p:nvPr>
            <p:ph type="title"/>
          </p:nvPr>
        </p:nvSpPr>
        <p:spPr>
          <a:xfrm>
            <a:off x="677334" y="265043"/>
            <a:ext cx="8596668" cy="662609"/>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Evaluation</a:t>
            </a:r>
          </a:p>
        </p:txBody>
      </p:sp>
      <p:sp>
        <p:nvSpPr>
          <p:cNvPr id="3" name="Content Placeholder 2">
            <a:extLst>
              <a:ext uri="{FF2B5EF4-FFF2-40B4-BE49-F238E27FC236}">
                <a16:creationId xmlns="" xmlns:a16="http://schemas.microsoft.com/office/drawing/2014/main" id="{B3BF4D1D-0D14-42C5-8324-84EF26E9B43B}"/>
              </a:ext>
            </a:extLst>
          </p:cNvPr>
          <p:cNvSpPr>
            <a:spLocks noGrp="1"/>
          </p:cNvSpPr>
          <p:nvPr>
            <p:ph idx="1"/>
          </p:nvPr>
        </p:nvSpPr>
        <p:spPr>
          <a:xfrm>
            <a:off x="677334" y="927653"/>
            <a:ext cx="8596668" cy="5113710"/>
          </a:xfrm>
        </p:spPr>
        <p:txBody>
          <a:bodyPr/>
          <a:lstStyle/>
          <a:p>
            <a:r>
              <a:rPr lang="en-US" sz="1600" dirty="0">
                <a:latin typeface="Arial" panose="020B0604020202020204" pitchFamily="34" charset="0"/>
                <a:cs typeface="Arial" panose="020B0604020202020204" pitchFamily="34" charset="0"/>
              </a:rPr>
              <a:t>Our evaluation consists of two main parts: </a:t>
            </a:r>
          </a:p>
          <a:p>
            <a:r>
              <a:rPr lang="en-US" sz="1600" dirty="0">
                <a:latin typeface="Arial" panose="020B0604020202020204" pitchFamily="34" charset="0"/>
                <a:cs typeface="Arial" panose="020B0604020202020204" pitchFamily="34" charset="0"/>
              </a:rPr>
              <a:t>(1) a </a:t>
            </a:r>
            <a:r>
              <a:rPr lang="en-US" sz="1600" i="1" dirty="0">
                <a:latin typeface="Arial" panose="020B0604020202020204" pitchFamily="34" charset="0"/>
                <a:cs typeface="Arial" panose="020B0604020202020204" pitchFamily="34" charset="0"/>
              </a:rPr>
              <a:t>user study </a:t>
            </a:r>
            <a:r>
              <a:rPr lang="en-US" sz="1600" dirty="0">
                <a:latin typeface="Arial" panose="020B0604020202020204" pitchFamily="34" charset="0"/>
                <a:cs typeface="Arial" panose="020B0604020202020204" pitchFamily="34" charset="0"/>
              </a:rPr>
              <a:t>that assesses whether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can improve developers’ productivity, and</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(2) an empirical study in which we apply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to several faulty versions of three </a:t>
            </a:r>
            <a:r>
              <a:rPr lang="en-US" sz="1600" i="1" dirty="0">
                <a:latin typeface="Arial" panose="020B0604020202020204" pitchFamily="34" charset="0"/>
                <a:cs typeface="Arial" panose="020B0604020202020204" pitchFamily="34" charset="0"/>
              </a:rPr>
              <a:t>Unix utilities </a:t>
            </a:r>
            <a:r>
              <a:rPr lang="en-US" sz="1600" dirty="0">
                <a:latin typeface="Arial" panose="020B0604020202020204" pitchFamily="34" charset="0"/>
                <a:cs typeface="Arial" panose="020B0604020202020204" pitchFamily="34" charset="0"/>
              </a:rPr>
              <a:t>to further assess the effectiveness of the approach. Specifically, we investigated the following questions:</a:t>
            </a: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RQ1: </a:t>
            </a:r>
            <a:r>
              <a:rPr lang="en-US" sz="1600" i="1" dirty="0">
                <a:latin typeface="Arial" panose="020B0604020202020204" pitchFamily="34" charset="0"/>
                <a:cs typeface="Arial" panose="020B0604020202020204" pitchFamily="34" charset="0"/>
              </a:rPr>
              <a:t>Usefulness of hints </a:t>
            </a:r>
            <a:r>
              <a:rPr lang="en-US" sz="1600" dirty="0">
                <a:latin typeface="Arial" panose="020B0604020202020204" pitchFamily="34" charset="0"/>
                <a:cs typeface="Arial" panose="020B0604020202020204" pitchFamily="34" charset="0"/>
              </a:rPr>
              <a:t>— Can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produce useful hints,</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thus enabling developers to repair programs more effectively?</a:t>
            </a: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RQ2: </a:t>
            </a:r>
            <a:r>
              <a:rPr lang="en-US" sz="1600" i="1" dirty="0">
                <a:latin typeface="Arial" panose="020B0604020202020204" pitchFamily="34" charset="0"/>
                <a:cs typeface="Arial" panose="020B0604020202020204" pitchFamily="34" charset="0"/>
              </a:rPr>
              <a:t>Robustness </a:t>
            </a:r>
            <a:r>
              <a:rPr lang="en-US" sz="1600" dirty="0">
                <a:latin typeface="Arial" panose="020B0604020202020204" pitchFamily="34" charset="0"/>
                <a:cs typeface="Arial" panose="020B0604020202020204" pitchFamily="34" charset="0"/>
              </a:rPr>
              <a:t>— How does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perform when the repair space is incomplete (</a:t>
            </a:r>
            <a:r>
              <a:rPr lang="en-US" sz="1600" i="1" dirty="0">
                <a:latin typeface="Arial" panose="020B0604020202020204" pitchFamily="34" charset="0"/>
                <a:cs typeface="Arial" panose="020B0604020202020204" pitchFamily="34" charset="0"/>
              </a:rPr>
              <a:t>i.e., </a:t>
            </a:r>
            <a:r>
              <a:rPr lang="en-US" sz="1600" dirty="0">
                <a:latin typeface="Arial" panose="020B0604020202020204" pitchFamily="34" charset="0"/>
                <a:cs typeface="Arial" panose="020B0604020202020204" pitchFamily="34" charset="0"/>
              </a:rPr>
              <a:t>does not contain the repaired version</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of the faulty expression) and is supplied imprecise data?</a:t>
            </a: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RQ3: </a:t>
            </a:r>
            <a:r>
              <a:rPr lang="en-US" sz="1600" i="1" dirty="0">
                <a:latin typeface="Arial" panose="020B0604020202020204" pitchFamily="34" charset="0"/>
                <a:cs typeface="Arial" panose="020B0604020202020204" pitchFamily="34" charset="0"/>
              </a:rPr>
              <a:t>Performance and scalability </a:t>
            </a:r>
            <a:r>
              <a:rPr lang="en-US" sz="1600" dirty="0">
                <a:latin typeface="Arial" panose="020B0604020202020204" pitchFamily="34" charset="0"/>
                <a:cs typeface="Arial" panose="020B0604020202020204" pitchFamily="34" charset="0"/>
              </a:rPr>
              <a:t>— How well does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scale to large programs, state transformers, and repair spaces? </a:t>
            </a:r>
            <a:r>
              <a:rPr lang="en-US" dirty="0"/>
              <a:t/>
            </a:r>
            <a:br>
              <a:rPr lang="en-US" dirty="0"/>
            </a:br>
            <a:endParaRPr lang="en-US" dirty="0"/>
          </a:p>
        </p:txBody>
      </p:sp>
    </p:spTree>
    <p:extLst>
      <p:ext uri="{BB962C8B-B14F-4D97-AF65-F5344CB8AC3E}">
        <p14:creationId xmlns:p14="http://schemas.microsoft.com/office/powerpoint/2010/main" val="2261956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FCF46-F9DE-4EB2-91B9-A7F0F61027D7}"/>
              </a:ext>
            </a:extLst>
          </p:cNvPr>
          <p:cNvSpPr>
            <a:spLocks noGrp="1"/>
          </p:cNvSpPr>
          <p:nvPr>
            <p:ph type="title"/>
          </p:nvPr>
        </p:nvSpPr>
        <p:spPr>
          <a:xfrm>
            <a:off x="584569" y="278295"/>
            <a:ext cx="8596668" cy="675862"/>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User study</a:t>
            </a:r>
          </a:p>
        </p:txBody>
      </p:sp>
      <p:sp>
        <p:nvSpPr>
          <p:cNvPr id="3" name="Content Placeholder 2">
            <a:extLst>
              <a:ext uri="{FF2B5EF4-FFF2-40B4-BE49-F238E27FC236}">
                <a16:creationId xmlns="" xmlns:a16="http://schemas.microsoft.com/office/drawing/2014/main" id="{638494B7-866F-4B22-A116-4529021A6495}"/>
              </a:ext>
            </a:extLst>
          </p:cNvPr>
          <p:cNvSpPr>
            <a:spLocks noGrp="1"/>
          </p:cNvSpPr>
          <p:nvPr>
            <p:ph idx="1"/>
          </p:nvPr>
        </p:nvSpPr>
        <p:spPr>
          <a:xfrm>
            <a:off x="677334" y="954157"/>
            <a:ext cx="8596668" cy="5087205"/>
          </a:xfrm>
        </p:spPr>
        <p:txBody>
          <a:bodyPr>
            <a:normAutofit/>
          </a:bodyPr>
          <a:lstStyle/>
          <a:p>
            <a:r>
              <a:rPr lang="en-US" sz="1600" i="1" dirty="0">
                <a:latin typeface="Arial" panose="020B0604020202020204" pitchFamily="34" charset="0"/>
                <a:cs typeface="Arial" panose="020B0604020202020204" pitchFamily="34" charset="0"/>
              </a:rPr>
              <a:t>Experimental Setup. </a:t>
            </a:r>
            <a:r>
              <a:rPr lang="en-US" sz="1600" dirty="0">
                <a:latin typeface="Arial" panose="020B0604020202020204" pitchFamily="34" charset="0"/>
                <a:cs typeface="Arial" panose="020B0604020202020204" pitchFamily="34" charset="0"/>
              </a:rPr>
              <a:t>We performed fault localization on a set of programs from the Siemens suite , which consists of programs with multiple faulty versions. Table 5 lists the programs and the number of faulty versions that were selected as tasks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the </a:t>
            </a:r>
            <a:r>
              <a:rPr lang="en-US" sz="1600" i="1" dirty="0">
                <a:latin typeface="Arial" panose="020B0604020202020204" pitchFamily="34" charset="0"/>
                <a:cs typeface="Arial" panose="020B0604020202020204" pitchFamily="34" charset="0"/>
              </a:rPr>
              <a:t>control phase</a:t>
            </a:r>
            <a:r>
              <a:rPr lang="en-US" sz="1600" dirty="0">
                <a:latin typeface="Arial" panose="020B0604020202020204" pitchFamily="34" charset="0"/>
                <a:cs typeface="Arial" panose="020B0604020202020204" pitchFamily="34" charset="0"/>
              </a:rPr>
              <a:t>, the users were given the fault localization information and the test suite. In the </a:t>
            </a:r>
            <a:r>
              <a:rPr lang="en-US" sz="1600" i="1" dirty="0">
                <a:latin typeface="Arial" panose="020B0604020202020204" pitchFamily="34" charset="0"/>
                <a:cs typeface="Arial" panose="020B0604020202020204" pitchFamily="34" charset="0"/>
              </a:rPr>
              <a:t>experimental phase </a:t>
            </a:r>
            <a:r>
              <a:rPr lang="en-US" sz="1600" dirty="0">
                <a:latin typeface="Arial" panose="020B0604020202020204" pitchFamily="34" charset="0"/>
                <a:cs typeface="Arial" panose="020B0604020202020204" pitchFamily="34" charset="0"/>
              </a:rPr>
              <a:t>they were also given the repair hints.</a:t>
            </a:r>
          </a:p>
          <a:p>
            <a:r>
              <a:rPr lang="en-US" sz="1600" dirty="0">
                <a:latin typeface="Arial" panose="020B0604020202020204" pitchFamily="34" charset="0"/>
                <a:cs typeface="Arial" panose="020B0604020202020204" pitchFamily="34" charset="0"/>
              </a:rPr>
              <a:t>Each user worked on a single task per phase and was given 2h to complete that task. We considered a task to be </a:t>
            </a:r>
            <a:r>
              <a:rPr lang="en-US" sz="1600" i="1" dirty="0">
                <a:latin typeface="Arial" panose="020B0604020202020204" pitchFamily="34" charset="0"/>
                <a:cs typeface="Arial" panose="020B0604020202020204" pitchFamily="34" charset="0"/>
              </a:rPr>
              <a:t>complete </a:t>
            </a:r>
            <a:r>
              <a:rPr lang="en-US" sz="1600" dirty="0">
                <a:latin typeface="Arial" panose="020B0604020202020204" pitchFamily="34" charset="0"/>
                <a:cs typeface="Arial" panose="020B0604020202020204" pitchFamily="34" charset="0"/>
              </a:rPr>
              <a:t>if the repaired program passed all the tests.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8AD9275F-87D7-4B62-A92D-24D6B6015835}"/>
              </a:ext>
            </a:extLst>
          </p:cNvPr>
          <p:cNvPicPr>
            <a:picLocks noChangeAspect="1"/>
          </p:cNvPicPr>
          <p:nvPr/>
        </p:nvPicPr>
        <p:blipFill>
          <a:blip r:embed="rId2"/>
          <a:stretch>
            <a:fillRect/>
          </a:stretch>
        </p:blipFill>
        <p:spPr>
          <a:xfrm>
            <a:off x="2292627" y="2093842"/>
            <a:ext cx="4492486" cy="1335158"/>
          </a:xfrm>
          <a:prstGeom prst="rect">
            <a:avLst/>
          </a:prstGeom>
        </p:spPr>
      </p:pic>
    </p:spTree>
    <p:extLst>
      <p:ext uri="{BB962C8B-B14F-4D97-AF65-F5344CB8AC3E}">
        <p14:creationId xmlns:p14="http://schemas.microsoft.com/office/powerpoint/2010/main" val="549293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D04D370-3912-4BAB-B6E9-13CE8F31AAA6}"/>
              </a:ext>
            </a:extLst>
          </p:cNvPr>
          <p:cNvSpPr>
            <a:spLocks noGrp="1"/>
          </p:cNvSpPr>
          <p:nvPr>
            <p:ph idx="1"/>
          </p:nvPr>
        </p:nvSpPr>
        <p:spPr>
          <a:xfrm>
            <a:off x="677334" y="238539"/>
            <a:ext cx="8596668" cy="5802823"/>
          </a:xfrm>
        </p:spPr>
        <p:txBody>
          <a:bodyPr>
            <a:normAutofit/>
          </a:bodyPr>
          <a:lstStyle/>
          <a:p>
            <a:pPr>
              <a:buFont typeface="Wingdings" panose="05000000000000000000" pitchFamily="2" charset="2"/>
              <a:buChar char="q"/>
            </a:pPr>
            <a:r>
              <a:rPr lang="en-US" sz="1600" i="1" dirty="0">
                <a:latin typeface="Arial" panose="020B0604020202020204" pitchFamily="34" charset="0"/>
                <a:cs typeface="Arial" panose="020B0604020202020204" pitchFamily="34" charset="0"/>
              </a:rPr>
              <a:t>(RQ1) Usefulness of hints. </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Table 7 summarizes the results of the user study. In the control phase (</a:t>
            </a:r>
            <a:r>
              <a:rPr lang="en-US" sz="1600" i="1" dirty="0">
                <a:latin typeface="Arial" panose="020B0604020202020204" pitchFamily="34" charset="0"/>
                <a:cs typeface="Arial" panose="020B0604020202020204" pitchFamily="34" charset="0"/>
              </a:rPr>
              <a:t>i.e., </a:t>
            </a:r>
            <a:r>
              <a:rPr lang="en-US" sz="1600" dirty="0">
                <a:latin typeface="Arial" panose="020B0604020202020204" pitchFamily="34" charset="0"/>
                <a:cs typeface="Arial" panose="020B0604020202020204" pitchFamily="34" charset="0"/>
              </a:rPr>
              <a:t>without hints), the users could localize the fault in 8</a:t>
            </a:r>
            <a:r>
              <a:rPr lang="en-US" sz="1600" i="1"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10 cases, but only managed to repair the programs in 6 cases. </a:t>
            </a:r>
          </a:p>
          <a:p>
            <a:r>
              <a:rPr lang="en-US" sz="1600" dirty="0">
                <a:latin typeface="Arial" panose="020B0604020202020204" pitchFamily="34" charset="0"/>
                <a:cs typeface="Arial" panose="020B0604020202020204" pitchFamily="34" charset="0"/>
              </a:rPr>
              <a:t>On the contrary, in the experimental phase (</a:t>
            </a:r>
            <a:r>
              <a:rPr lang="en-US" sz="1600" i="1" dirty="0">
                <a:latin typeface="Arial" panose="020B0604020202020204" pitchFamily="34" charset="0"/>
                <a:cs typeface="Arial" panose="020B0604020202020204" pitchFamily="34" charset="0"/>
              </a:rPr>
              <a:t>i.e., </a:t>
            </a:r>
            <a:r>
              <a:rPr lang="en-US" sz="1600" dirty="0">
                <a:latin typeface="Arial" panose="020B0604020202020204" pitchFamily="34" charset="0"/>
                <a:cs typeface="Arial" panose="020B0604020202020204" pitchFamily="34" charset="0"/>
              </a:rPr>
              <a:t>with hints), the users were able to perform localization and repair in all 10 cases. Further, the average time taken to repair a fault was 91m in the control phase (except for the 4 timeouts), whereas it was 29m in the experimental phase. The average speedup obtained with the use of hints, for the 6 tasks that were completed in both phases, was 5</a:t>
            </a:r>
            <a:r>
              <a:rPr lang="en-US" sz="1600" i="1"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8x.</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8E62708B-6412-484B-AA66-27D2DE3AAD10}"/>
              </a:ext>
            </a:extLst>
          </p:cNvPr>
          <p:cNvPicPr>
            <a:picLocks noChangeAspect="1"/>
          </p:cNvPicPr>
          <p:nvPr/>
        </p:nvPicPr>
        <p:blipFill>
          <a:blip r:embed="rId2"/>
          <a:stretch>
            <a:fillRect/>
          </a:stretch>
        </p:blipFill>
        <p:spPr>
          <a:xfrm>
            <a:off x="1152940" y="2809461"/>
            <a:ext cx="8121062" cy="2756451"/>
          </a:xfrm>
          <a:prstGeom prst="rect">
            <a:avLst/>
          </a:prstGeom>
        </p:spPr>
      </p:pic>
    </p:spTree>
    <p:extLst>
      <p:ext uri="{BB962C8B-B14F-4D97-AF65-F5344CB8AC3E}">
        <p14:creationId xmlns:p14="http://schemas.microsoft.com/office/powerpoint/2010/main" val="2117208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FF69A19-AA62-4714-8B12-37948378A749}"/>
              </a:ext>
            </a:extLst>
          </p:cNvPr>
          <p:cNvSpPr>
            <a:spLocks noGrp="1"/>
          </p:cNvSpPr>
          <p:nvPr>
            <p:ph idx="1"/>
          </p:nvPr>
        </p:nvSpPr>
        <p:spPr>
          <a:xfrm>
            <a:off x="677334" y="265043"/>
            <a:ext cx="8596668" cy="5776319"/>
          </a:xfrm>
        </p:spPr>
        <p:txBody>
          <a:bodyPr>
            <a:normAutofit/>
          </a:bodyPr>
          <a:lstStyle/>
          <a:p>
            <a:pPr marL="0" indent="0">
              <a:buNone/>
            </a:pPr>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600" dirty="0">
                <a:latin typeface="Arial" panose="020B0604020202020204" pitchFamily="34" charset="0"/>
                <a:cs typeface="Arial" panose="020B0604020202020204" pitchFamily="34" charset="0"/>
              </a:rPr>
              <a:t>Though the study involves a relatively small number of users, it provides substantial evidence that repair hints are useful in obtaining repairs and also in reducing the time taken for repair.</a:t>
            </a:r>
          </a:p>
          <a:p>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600" b="1" i="1" u="sng" dirty="0">
                <a:latin typeface="Arial" panose="020B0604020202020204" pitchFamily="34" charset="0"/>
                <a:cs typeface="Arial" panose="020B0604020202020204" pitchFamily="34" charset="0"/>
              </a:rPr>
              <a:t>(RQ2) Robustness. </a:t>
            </a:r>
          </a:p>
          <a:p>
            <a:pPr>
              <a:buFont typeface="Wingdings" panose="05000000000000000000" pitchFamily="2" charset="2"/>
              <a:buChar char="Ø"/>
            </a:pP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derives state transformers for failing tests by symbolic execution. In some cases, the derived constraints may have multiple satisfying assignments but not all of them can be observed in the execution of the repaired version of the program. </a:t>
            </a:r>
            <a:br>
              <a:rPr lang="en-US" sz="1600" dirty="0">
                <a:latin typeface="Arial" panose="020B0604020202020204" pitchFamily="34" charset="0"/>
                <a:cs typeface="Arial" panose="020B0604020202020204" pitchFamily="34" charset="0"/>
              </a:rPr>
            </a:br>
            <a:endParaRPr lang="en-US" sz="1600" b="1" i="1" u="sng"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US" sz="1600" b="1" i="1" u="sng" dirty="0">
              <a:latin typeface="Arial" panose="020B0604020202020204" pitchFamily="34" charset="0"/>
              <a:cs typeface="Arial" panose="020B0604020202020204" pitchFamily="34" charset="0"/>
            </a:endParaRPr>
          </a:p>
          <a:p>
            <a:endParaRPr lang="en-US" sz="1600" b="1" u="sng" dirty="0">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 xmlns:a16="http://schemas.microsoft.com/office/drawing/2014/main" id="{8EA3193B-2022-46C8-9CCA-7E84F05F3D28}"/>
              </a:ext>
            </a:extLst>
          </p:cNvPr>
          <p:cNvPicPr>
            <a:picLocks noChangeAspect="1"/>
          </p:cNvPicPr>
          <p:nvPr/>
        </p:nvPicPr>
        <p:blipFill>
          <a:blip r:embed="rId2"/>
          <a:stretch>
            <a:fillRect/>
          </a:stretch>
        </p:blipFill>
        <p:spPr>
          <a:xfrm>
            <a:off x="677333" y="265043"/>
            <a:ext cx="7963083" cy="2491408"/>
          </a:xfrm>
          <a:prstGeom prst="rect">
            <a:avLst/>
          </a:prstGeom>
        </p:spPr>
      </p:pic>
    </p:spTree>
    <p:extLst>
      <p:ext uri="{BB962C8B-B14F-4D97-AF65-F5344CB8AC3E}">
        <p14:creationId xmlns:p14="http://schemas.microsoft.com/office/powerpoint/2010/main" val="159203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7E7E101-66DC-433B-B6D2-E8554D979088}"/>
              </a:ext>
            </a:extLst>
          </p:cNvPr>
          <p:cNvSpPr>
            <a:spLocks noGrp="1"/>
          </p:cNvSpPr>
          <p:nvPr>
            <p:ph idx="1"/>
          </p:nvPr>
        </p:nvSpPr>
        <p:spPr>
          <a:xfrm>
            <a:off x="677334" y="397565"/>
            <a:ext cx="8596668" cy="5643797"/>
          </a:xfrm>
        </p:spPr>
        <p:txBody>
          <a:bodyPr/>
          <a:lstStyle/>
          <a:p>
            <a:pPr>
              <a:buFont typeface="Wingdings" panose="05000000000000000000" pitchFamily="2" charset="2"/>
              <a:buChar char="Ø"/>
            </a:pPr>
            <a:r>
              <a:rPr lang="en-US" sz="2800" dirty="0"/>
              <a:t>Abstract</a:t>
            </a:r>
          </a:p>
          <a:p>
            <a:pPr>
              <a:buFont typeface="Wingdings" panose="05000000000000000000" pitchFamily="2" charset="2"/>
              <a:buChar char="Ø"/>
            </a:pPr>
            <a:r>
              <a:rPr lang="en-US" sz="2800" dirty="0"/>
              <a:t>Introduction</a:t>
            </a:r>
          </a:p>
          <a:p>
            <a:pPr>
              <a:buFont typeface="Wingdings" panose="05000000000000000000" pitchFamily="2" charset="2"/>
              <a:buChar char="Ø"/>
            </a:pPr>
            <a:r>
              <a:rPr lang="en-US" sz="2800" dirty="0"/>
              <a:t>Overview</a:t>
            </a:r>
          </a:p>
          <a:p>
            <a:pPr>
              <a:buFont typeface="Wingdings" panose="05000000000000000000" pitchFamily="2" charset="2"/>
              <a:buChar char="Ø"/>
            </a:pPr>
            <a:r>
              <a:rPr lang="en-US" sz="2800" dirty="0"/>
              <a:t>Algorithm</a:t>
            </a:r>
          </a:p>
          <a:p>
            <a:pPr>
              <a:buFont typeface="Wingdings" panose="05000000000000000000" pitchFamily="2" charset="2"/>
              <a:buChar char="Ø"/>
            </a:pPr>
            <a:r>
              <a:rPr lang="en-US" sz="2800" dirty="0"/>
              <a:t>Evaluation</a:t>
            </a:r>
          </a:p>
          <a:p>
            <a:pPr>
              <a:buFont typeface="Wingdings" panose="05000000000000000000" pitchFamily="2" charset="2"/>
              <a:buChar char="Ø"/>
            </a:pPr>
            <a:r>
              <a:rPr lang="en-US" sz="2800" dirty="0"/>
              <a:t>User study</a:t>
            </a:r>
          </a:p>
          <a:p>
            <a:pPr>
              <a:buFont typeface="Wingdings" panose="05000000000000000000" pitchFamily="2" charset="2"/>
              <a:buChar char="Ø"/>
            </a:pPr>
            <a:r>
              <a:rPr lang="en-US" sz="2800" dirty="0"/>
              <a:t>Conclusion and Future Work</a:t>
            </a:r>
          </a:p>
          <a:p>
            <a:pPr>
              <a:buFont typeface="Wingdings" panose="05000000000000000000" pitchFamily="2" charset="2"/>
              <a:buChar char="Ø"/>
            </a:pPr>
            <a:endParaRPr lang="en-US" sz="2000" dirty="0"/>
          </a:p>
          <a:p>
            <a:pPr>
              <a:buFont typeface="Wingdings" panose="05000000000000000000" pitchFamily="2" charset="2"/>
              <a:buChar char="Ø"/>
            </a:pPr>
            <a:endParaRPr lang="en-US" sz="2000"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6249626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EB08694-D9CC-4B22-92F9-2E0FF5FBDB56}"/>
              </a:ext>
            </a:extLst>
          </p:cNvPr>
          <p:cNvSpPr>
            <a:spLocks noGrp="1"/>
          </p:cNvSpPr>
          <p:nvPr>
            <p:ph idx="1"/>
          </p:nvPr>
        </p:nvSpPr>
        <p:spPr>
          <a:xfrm>
            <a:off x="677334" y="145774"/>
            <a:ext cx="8596668" cy="6427303"/>
          </a:xfrm>
        </p:spPr>
        <p:txBody>
          <a:bodyPr>
            <a:normAutofit lnSpcReduction="10000"/>
          </a:bodyPr>
          <a:lstStyle/>
          <a:p>
            <a:r>
              <a:rPr lang="en-US" sz="1600" dirty="0">
                <a:latin typeface="Arial" panose="020B0604020202020204" pitchFamily="34" charset="0"/>
                <a:cs typeface="Arial" panose="020B0604020202020204" pitchFamily="34" charset="0"/>
              </a:rPr>
              <a:t>For passing tests, the state transformer is obtained by concrete execution. Even though the test passes, the value generated by the faulty expression may not be observed in the repaired version. These situations make the resulting data, which is used as a specification, imperfect (noisy) and may in general invalidate the applicability of a repair. </a:t>
            </a: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Table 8 gives the count of tasks which had noise in the state transformers and where the repair space was incomplete. This information is provided only for the actual faulty statement. </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To estimate the amount of noise in the data, we first obtain the </a:t>
            </a:r>
            <a:r>
              <a:rPr lang="en-US" sz="1600" i="1" dirty="0">
                <a:latin typeface="Arial" panose="020B0604020202020204" pitchFamily="34" charset="0"/>
                <a:cs typeface="Arial" panose="020B0604020202020204" pitchFamily="34" charset="0"/>
              </a:rPr>
              <a:t>noise-free </a:t>
            </a:r>
            <a:r>
              <a:rPr lang="en-US" sz="1600" dirty="0">
                <a:latin typeface="Arial" panose="020B0604020202020204" pitchFamily="34" charset="0"/>
                <a:cs typeface="Arial" panose="020B0604020202020204" pitchFamily="34" charset="0"/>
              </a:rPr>
              <a:t>state</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transformer of the (known) repaired version independently by concrete execution over the test suite. An entry in the state transformer obtained over the faulty version is classified as </a:t>
            </a:r>
            <a:r>
              <a:rPr lang="en-US" sz="1600" i="1" dirty="0">
                <a:latin typeface="Arial" panose="020B0604020202020204" pitchFamily="34" charset="0"/>
                <a:cs typeface="Arial" panose="020B0604020202020204" pitchFamily="34" charset="0"/>
              </a:rPr>
              <a:t>noisy </a:t>
            </a:r>
            <a:r>
              <a:rPr lang="en-US" sz="1600" dirty="0">
                <a:latin typeface="Arial" panose="020B0604020202020204" pitchFamily="34" charset="0"/>
                <a:cs typeface="Arial" panose="020B0604020202020204" pitchFamily="34" charset="0"/>
              </a:rPr>
              <a:t>if it does not belong to the noise-free state transformer.</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The key reasons for this are (1) the use of statistical correlation which is robust in presence of noise and (2) the ability of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to synthesize compound hints</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from building blocks.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7DB8D8EA-8DEC-47FA-A629-C3E8B431B58C}"/>
              </a:ext>
            </a:extLst>
          </p:cNvPr>
          <p:cNvPicPr>
            <a:picLocks noChangeAspect="1"/>
          </p:cNvPicPr>
          <p:nvPr/>
        </p:nvPicPr>
        <p:blipFill>
          <a:blip r:embed="rId2"/>
          <a:stretch>
            <a:fillRect/>
          </a:stretch>
        </p:blipFill>
        <p:spPr>
          <a:xfrm>
            <a:off x="1113183" y="1671431"/>
            <a:ext cx="7513981" cy="1270552"/>
          </a:xfrm>
          <a:prstGeom prst="rect">
            <a:avLst/>
          </a:prstGeom>
        </p:spPr>
      </p:pic>
    </p:spTree>
    <p:extLst>
      <p:ext uri="{BB962C8B-B14F-4D97-AF65-F5344CB8AC3E}">
        <p14:creationId xmlns:p14="http://schemas.microsoft.com/office/powerpoint/2010/main" val="1397321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9F633F4-C259-4A7C-B1D4-A4CB17833297}"/>
              </a:ext>
            </a:extLst>
          </p:cNvPr>
          <p:cNvSpPr>
            <a:spLocks noGrp="1"/>
          </p:cNvSpPr>
          <p:nvPr>
            <p:ph idx="1"/>
          </p:nvPr>
        </p:nvSpPr>
        <p:spPr>
          <a:xfrm>
            <a:off x="677334" y="172279"/>
            <a:ext cx="8596668" cy="5869084"/>
          </a:xfrm>
        </p:spPr>
        <p:txBody>
          <a:bodyPr/>
          <a:lstStyle/>
          <a:p>
            <a:pPr>
              <a:buFont typeface="Wingdings" panose="05000000000000000000" pitchFamily="2" charset="2"/>
              <a:buChar char="q"/>
            </a:pPr>
            <a:r>
              <a:rPr lang="en-US" b="1" i="1" u="sng" dirty="0"/>
              <a:t>(RQ3) Performance and scalability.</a:t>
            </a:r>
          </a:p>
          <a:p>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The complexity of statistical correlation </a:t>
            </a:r>
            <a:r>
              <a:rPr lang="en-US" sz="1600">
                <a:latin typeface="Arial" panose="020B0604020202020204" pitchFamily="34" charset="0"/>
                <a:cs typeface="Arial" panose="020B0604020202020204" pitchFamily="34" charset="0"/>
              </a:rPr>
              <a:t>computation </a:t>
            </a:r>
            <a:r>
              <a:rPr lang="en-US" sz="1600" smtClean="0">
                <a:latin typeface="Arial" panose="020B0604020202020204" pitchFamily="34" charset="0"/>
                <a:cs typeface="Arial" panose="020B0604020202020204" pitchFamily="34" charset="0"/>
              </a:rPr>
              <a:t>dominates </a:t>
            </a:r>
            <a:r>
              <a:rPr lang="en-US" sz="1600" dirty="0">
                <a:latin typeface="Arial" panose="020B0604020202020204" pitchFamily="34" charset="0"/>
                <a:cs typeface="Arial" panose="020B0604020202020204" pitchFamily="34" charset="0"/>
              </a:rPr>
              <a:t>the cost of hint generation. It works on a two-dimensional matrix where the number of rows is equal to the size of the state transformer (the number of input/output pairs) and the number of columns is equal to the number of expressions in the repair space. </a:t>
            </a:r>
          </a:p>
          <a:p>
            <a:r>
              <a:rPr lang="en-US" sz="1600" dirty="0">
                <a:latin typeface="Arial" panose="020B0604020202020204" pitchFamily="34" charset="0"/>
                <a:cs typeface="Arial" panose="020B0604020202020204" pitchFamily="34" charset="0"/>
              </a:rPr>
              <a:t>Table 9 gives the performance and scalability chart summarizing all runs of the hint generation algorithm for all tasks and faulty statements in the user study.</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2A7511E2-AF71-444C-9957-6E21E2C4C681}"/>
              </a:ext>
            </a:extLst>
          </p:cNvPr>
          <p:cNvPicPr>
            <a:picLocks noChangeAspect="1"/>
          </p:cNvPicPr>
          <p:nvPr/>
        </p:nvPicPr>
        <p:blipFill>
          <a:blip r:embed="rId2"/>
          <a:stretch>
            <a:fillRect/>
          </a:stretch>
        </p:blipFill>
        <p:spPr>
          <a:xfrm>
            <a:off x="1974574" y="2385391"/>
            <a:ext cx="6056243" cy="1868557"/>
          </a:xfrm>
          <a:prstGeom prst="rect">
            <a:avLst/>
          </a:prstGeom>
        </p:spPr>
      </p:pic>
    </p:spTree>
    <p:extLst>
      <p:ext uri="{BB962C8B-B14F-4D97-AF65-F5344CB8AC3E}">
        <p14:creationId xmlns:p14="http://schemas.microsoft.com/office/powerpoint/2010/main" val="238795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92DD8D4-966F-420B-8BED-52FE212DD325}"/>
              </a:ext>
            </a:extLst>
          </p:cNvPr>
          <p:cNvSpPr>
            <a:spLocks noGrp="1"/>
          </p:cNvSpPr>
          <p:nvPr>
            <p:ph idx="1"/>
          </p:nvPr>
        </p:nvSpPr>
        <p:spPr>
          <a:xfrm>
            <a:off x="677334" y="238539"/>
            <a:ext cx="8596668" cy="6414052"/>
          </a:xfrm>
        </p:spPr>
        <p:txBody>
          <a:bodyPr>
            <a:normAutofit/>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pPr>
              <a:buFont typeface="Wingdings" panose="05000000000000000000" pitchFamily="2" charset="2"/>
              <a:buChar char="q"/>
            </a:pPr>
            <a:r>
              <a:rPr lang="en-US" sz="1600" b="1" i="1" u="sng" dirty="0">
                <a:latin typeface="Arial" panose="020B0604020202020204" pitchFamily="34" charset="0"/>
                <a:cs typeface="Arial" panose="020B0604020202020204" pitchFamily="34" charset="0"/>
              </a:rPr>
              <a:t>Experimental Setup. </a:t>
            </a:r>
          </a:p>
          <a:p>
            <a:r>
              <a:rPr lang="en-US" sz="1600" dirty="0">
                <a:latin typeface="Arial" panose="020B0604020202020204" pitchFamily="34" charset="0"/>
                <a:cs typeface="Arial" panose="020B0604020202020204" pitchFamily="34" charset="0"/>
              </a:rPr>
              <a:t>We applied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on three commonly used Unix utility programs - flex, grep, and sed obtained from the SIR repository . These are reasonably large programs ranging from 10K to 14K lines of code. </a:t>
            </a:r>
          </a:p>
          <a:p>
            <a:r>
              <a:rPr lang="en-US" sz="1600" dirty="0">
                <a:latin typeface="Arial" panose="020B0604020202020204" pitchFamily="34" charset="0"/>
                <a:cs typeface="Arial" panose="020B0604020202020204" pitchFamily="34" charset="0"/>
              </a:rPr>
              <a:t>We performed fault localization on the different faulty versions using </a:t>
            </a:r>
            <a:r>
              <a:rPr lang="en-US" sz="1600" dirty="0" err="1">
                <a:latin typeface="Arial" panose="020B0604020202020204" pitchFamily="34" charset="0"/>
                <a:cs typeface="Arial" panose="020B0604020202020204" pitchFamily="34" charset="0"/>
              </a:rPr>
              <a:t>Zoltar</a:t>
            </a:r>
            <a:r>
              <a:rPr lang="en-US" sz="1600" dirty="0">
                <a:latin typeface="Arial" panose="020B0604020202020204" pitchFamily="34" charset="0"/>
                <a:cs typeface="Arial" panose="020B0604020202020204" pitchFamily="34" charset="0"/>
              </a:rPr>
              <a:t>. We selected those versions for which </a:t>
            </a:r>
            <a:r>
              <a:rPr lang="en-US" sz="1600" dirty="0" err="1">
                <a:latin typeface="Arial" panose="020B0604020202020204" pitchFamily="34" charset="0"/>
                <a:cs typeface="Arial" panose="020B0604020202020204" pitchFamily="34" charset="0"/>
              </a:rPr>
              <a:t>Zoltar</a:t>
            </a:r>
            <a:r>
              <a:rPr lang="en-US" sz="1600" dirty="0">
                <a:latin typeface="Arial" panose="020B0604020202020204" pitchFamily="34" charset="0"/>
                <a:cs typeface="Arial" panose="020B0604020202020204" pitchFamily="34" charset="0"/>
              </a:rPr>
              <a:t> identified the actual faulty statement within top 15 statements in its list. Table 10 lists the versions and fault-IDs of the programs that were selected as tasks. The top 15 statements identified by </a:t>
            </a:r>
            <a:r>
              <a:rPr lang="en-US" sz="1600" dirty="0" err="1">
                <a:latin typeface="Arial" panose="020B0604020202020204" pitchFamily="34" charset="0"/>
                <a:cs typeface="Arial" panose="020B0604020202020204" pitchFamily="34" charset="0"/>
              </a:rPr>
              <a:t>Zoltar</a:t>
            </a:r>
            <a:r>
              <a:rPr lang="en-US" sz="1600" dirty="0">
                <a:latin typeface="Arial" panose="020B0604020202020204" pitchFamily="34" charset="0"/>
                <a:cs typeface="Arial" panose="020B0604020202020204" pitchFamily="34" charset="0"/>
              </a:rPr>
              <a:t> as potentially faulty were considered for repair. </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pic>
        <p:nvPicPr>
          <p:cNvPr id="4" name="Picture 3">
            <a:extLst>
              <a:ext uri="{FF2B5EF4-FFF2-40B4-BE49-F238E27FC236}">
                <a16:creationId xmlns="" xmlns:a16="http://schemas.microsoft.com/office/drawing/2014/main" id="{89AFDAEA-6846-4966-AEFF-5F95089FF213}"/>
              </a:ext>
            </a:extLst>
          </p:cNvPr>
          <p:cNvPicPr>
            <a:picLocks noChangeAspect="1"/>
          </p:cNvPicPr>
          <p:nvPr/>
        </p:nvPicPr>
        <p:blipFill>
          <a:blip r:embed="rId2"/>
          <a:stretch>
            <a:fillRect/>
          </a:stretch>
        </p:blipFill>
        <p:spPr>
          <a:xfrm>
            <a:off x="1351722" y="352811"/>
            <a:ext cx="6135756" cy="2486025"/>
          </a:xfrm>
          <a:prstGeom prst="rect">
            <a:avLst/>
          </a:prstGeom>
        </p:spPr>
      </p:pic>
    </p:spTree>
    <p:extLst>
      <p:ext uri="{BB962C8B-B14F-4D97-AF65-F5344CB8AC3E}">
        <p14:creationId xmlns:p14="http://schemas.microsoft.com/office/powerpoint/2010/main" val="3278311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816F97D-3B70-41A8-9498-113D9B305453}"/>
              </a:ext>
            </a:extLst>
          </p:cNvPr>
          <p:cNvSpPr>
            <a:spLocks noGrp="1"/>
          </p:cNvSpPr>
          <p:nvPr>
            <p:ph idx="1"/>
          </p:nvPr>
        </p:nvSpPr>
        <p:spPr>
          <a:xfrm>
            <a:off x="677334" y="357809"/>
            <a:ext cx="8596668" cy="5817704"/>
          </a:xfrm>
        </p:spPr>
        <p:txBody>
          <a:bodyPr>
            <a:normAutofit fontScale="25000" lnSpcReduction="20000"/>
          </a:bodyPr>
          <a:lstStyle/>
          <a:p>
            <a:pPr>
              <a:buFont typeface="Wingdings" panose="05000000000000000000" pitchFamily="2" charset="2"/>
              <a:buChar char="q"/>
            </a:pPr>
            <a:endParaRPr lang="en-US" sz="1600" b="1" i="1" dirty="0">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q"/>
            </a:pPr>
            <a:r>
              <a:rPr lang="en-US" sz="6400" b="1" i="1" dirty="0">
                <a:latin typeface="Arial" panose="020B0604020202020204" pitchFamily="34" charset="0"/>
                <a:cs typeface="Arial" panose="020B0604020202020204" pitchFamily="34" charset="0"/>
              </a:rPr>
              <a:t>(RQ1) Usefulness of hints</a:t>
            </a:r>
          </a:p>
          <a:p>
            <a:pPr>
              <a:lnSpc>
                <a:spcPct val="120000"/>
              </a:lnSpc>
              <a:buFont typeface="Wingdings" panose="05000000000000000000" pitchFamily="2" charset="2"/>
              <a:buChar char="q"/>
            </a:pPr>
            <a:r>
              <a:rPr lang="en-US" sz="6400" b="1" i="1" dirty="0">
                <a:latin typeface="Arial" panose="020B0604020202020204" pitchFamily="34" charset="0"/>
                <a:cs typeface="Arial" panose="020B0604020202020204" pitchFamily="34" charset="0"/>
              </a:rPr>
              <a:t>(RQ2) Robustness.</a:t>
            </a:r>
            <a:r>
              <a:rPr lang="en-US" sz="6400" b="1" dirty="0">
                <a:latin typeface="Arial" panose="020B0604020202020204" pitchFamily="34" charset="0"/>
                <a:cs typeface="Arial" panose="020B0604020202020204" pitchFamily="34" charset="0"/>
              </a:rPr>
              <a:t> </a:t>
            </a:r>
          </a:p>
          <a:p>
            <a:pPr>
              <a:lnSpc>
                <a:spcPct val="120000"/>
              </a:lnSpc>
              <a:buFont typeface="Wingdings" panose="05000000000000000000" pitchFamily="2" charset="2"/>
              <a:buChar char="q"/>
            </a:pPr>
            <a:r>
              <a:rPr lang="en-US" sz="6400" b="1" i="1" dirty="0">
                <a:latin typeface="Arial" panose="020B0604020202020204" pitchFamily="34" charset="0"/>
                <a:cs typeface="Arial" panose="020B0604020202020204" pitchFamily="34" charset="0"/>
              </a:rPr>
              <a:t>(RQ3) Performance and Scalability. </a:t>
            </a:r>
          </a:p>
          <a:p>
            <a:pPr marL="0" indent="0">
              <a:lnSpc>
                <a:spcPct val="120000"/>
              </a:lnSpc>
              <a:buNone/>
            </a:pPr>
            <a:endParaRPr lang="en-US" sz="6400" b="1" i="1" u="sng" dirty="0">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q"/>
            </a:pPr>
            <a:r>
              <a:rPr lang="en-US" sz="6400" b="1" u="sng" dirty="0">
                <a:latin typeface="Arial" panose="020B0604020202020204" pitchFamily="34" charset="0"/>
                <a:cs typeface="Arial" panose="020B0604020202020204" pitchFamily="34" charset="0"/>
              </a:rPr>
              <a:t> Limitations and Threats to Validity</a:t>
            </a:r>
          </a:p>
          <a:p>
            <a:pPr>
              <a:lnSpc>
                <a:spcPct val="120000"/>
              </a:lnSpc>
              <a:buFont typeface="Wingdings" panose="05000000000000000000" pitchFamily="2" charset="2"/>
              <a:buChar char="Ø"/>
            </a:pPr>
            <a:r>
              <a:rPr lang="en-US" sz="6400" dirty="0">
                <a:latin typeface="Arial" panose="020B0604020202020204" pitchFamily="34" charset="0"/>
                <a:cs typeface="Arial" panose="020B0604020202020204" pitchFamily="34" charset="0"/>
              </a:rPr>
              <a:t>One of the main limitations of our approach is its reliance on symbolic execution for deriving state transformers, which is a complex and expensive technique. However, these techniques are becoming increasingly efficient, and many of their practical limitations are being addressed.</a:t>
            </a:r>
          </a:p>
          <a:p>
            <a:pPr>
              <a:lnSpc>
                <a:spcPct val="120000"/>
              </a:lnSpc>
              <a:buFont typeface="Wingdings" panose="05000000000000000000" pitchFamily="2" charset="2"/>
              <a:buChar char="Ø"/>
            </a:pPr>
            <a:r>
              <a:rPr lang="en-US" sz="6400" dirty="0">
                <a:latin typeface="Arial" panose="020B0604020202020204" pitchFamily="34" charset="0"/>
                <a:cs typeface="Arial" panose="020B0604020202020204" pitchFamily="34" charset="0"/>
              </a:rPr>
              <a:t> We plan to investigate alternative, less expensive ways to build state transformers. Further, it is technically difficult to obtain only those values which can be observed in the repaired program through symbolic execution. This makes the state transformers noisy. </a:t>
            </a:r>
          </a:p>
          <a:p>
            <a:pPr>
              <a:lnSpc>
                <a:spcPct val="120000"/>
              </a:lnSpc>
              <a:buFont typeface="Wingdings" panose="05000000000000000000" pitchFamily="2" charset="2"/>
              <a:buChar char="Ø"/>
            </a:pPr>
            <a:r>
              <a:rPr lang="en-US" sz="6400" dirty="0">
                <a:latin typeface="Arial" panose="020B0604020202020204" pitchFamily="34" charset="0"/>
                <a:cs typeface="Arial" panose="020B0604020202020204" pitchFamily="34" charset="0"/>
              </a:rPr>
              <a:t>Due to the statistical reasoning applied in </a:t>
            </a:r>
            <a:r>
              <a:rPr lang="en-US" sz="6400" dirty="0" err="1">
                <a:latin typeface="Arial" panose="020B0604020202020204" pitchFamily="34" charset="0"/>
                <a:cs typeface="Arial" panose="020B0604020202020204" pitchFamily="34" charset="0"/>
              </a:rPr>
              <a:t>MintHint</a:t>
            </a:r>
            <a:r>
              <a:rPr lang="en-US" sz="6400" dirty="0">
                <a:latin typeface="Arial" panose="020B0604020202020204" pitchFamily="34" charset="0"/>
                <a:cs typeface="Arial" panose="020B0604020202020204" pitchFamily="34" charset="0"/>
              </a:rPr>
              <a:t>, it produced useful hints even in presence of noise in many cases. The measurement errors leading to noisy data are common in other domains as well and a large body of work, called </a:t>
            </a:r>
            <a:r>
              <a:rPr lang="en-US" sz="6400" i="1" dirty="0">
                <a:latin typeface="Arial" panose="020B0604020202020204" pitchFamily="34" charset="0"/>
                <a:cs typeface="Arial" panose="020B0604020202020204" pitchFamily="34" charset="0"/>
              </a:rPr>
              <a:t>outlier detection</a:t>
            </a:r>
            <a:r>
              <a:rPr lang="en-US" sz="6400" dirty="0">
                <a:latin typeface="Arial" panose="020B0604020202020204" pitchFamily="34" charset="0"/>
                <a:cs typeface="Arial" panose="020B0604020202020204" pitchFamily="34" charset="0"/>
              </a:rPr>
              <a:t>, exists to deal with them </a:t>
            </a:r>
            <a:br>
              <a:rPr lang="en-US" sz="6400" dirty="0">
                <a:latin typeface="Arial" panose="020B0604020202020204" pitchFamily="34" charset="0"/>
                <a:cs typeface="Arial" panose="020B0604020202020204" pitchFamily="34" charset="0"/>
              </a:rPr>
            </a:br>
            <a:r>
              <a:rPr lang="en-US" sz="6400" dirty="0">
                <a:latin typeface="Arial" panose="020B0604020202020204" pitchFamily="34" charset="0"/>
                <a:cs typeface="Arial" panose="020B0604020202020204" pitchFamily="34" charset="0"/>
              </a:rPr>
              <a:t/>
            </a:r>
            <a:br>
              <a:rPr lang="en-US" sz="6400" dirty="0">
                <a:latin typeface="Arial" panose="020B0604020202020204" pitchFamily="34" charset="0"/>
                <a:cs typeface="Arial" panose="020B0604020202020204" pitchFamily="34" charset="0"/>
              </a:rPr>
            </a:br>
            <a:r>
              <a:rPr lang="en-US" sz="1900" dirty="0">
                <a:latin typeface="Arial" panose="020B0604020202020204" pitchFamily="34" charset="0"/>
                <a:cs typeface="Arial" panose="020B0604020202020204" pitchFamily="34" charset="0"/>
              </a:rPr>
              <a:t/>
            </a:r>
            <a:br>
              <a:rPr lang="en-US" sz="1900" dirty="0">
                <a:latin typeface="Arial" panose="020B0604020202020204" pitchFamily="34" charset="0"/>
                <a:cs typeface="Arial" panose="020B0604020202020204" pitchFamily="34" charset="0"/>
              </a:rPr>
            </a:br>
            <a:r>
              <a:rPr lang="en-US" sz="1900" dirty="0"/>
              <a:t/>
            </a:r>
            <a:br>
              <a:rPr lang="en-US" sz="1900" dirty="0"/>
            </a:br>
            <a:r>
              <a:rPr lang="en-US" sz="1600" b="1" u="sng" dirty="0">
                <a:latin typeface="Arial" panose="020B0604020202020204" pitchFamily="34" charset="0"/>
                <a:cs typeface="Arial" panose="020B0604020202020204" pitchFamily="34" charset="0"/>
              </a:rPr>
              <a:t> </a:t>
            </a:r>
          </a:p>
          <a:p>
            <a:pPr marL="0" indent="0">
              <a:buNone/>
            </a:pPr>
            <a:r>
              <a:rPr lang="en-US" dirty="0"/>
              <a:t/>
            </a:r>
            <a:br>
              <a:rPr lang="en-US" dirty="0"/>
            </a:br>
            <a:endParaRPr lang="en-US" dirty="0"/>
          </a:p>
        </p:txBody>
      </p:sp>
    </p:spTree>
    <p:extLst>
      <p:ext uri="{BB962C8B-B14F-4D97-AF65-F5344CB8AC3E}">
        <p14:creationId xmlns:p14="http://schemas.microsoft.com/office/powerpoint/2010/main" val="1629065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9076BA-B294-4E13-8814-063244A93501}"/>
              </a:ext>
            </a:extLst>
          </p:cNvPr>
          <p:cNvSpPr>
            <a:spLocks noGrp="1"/>
          </p:cNvSpPr>
          <p:nvPr>
            <p:ph type="title"/>
          </p:nvPr>
        </p:nvSpPr>
        <p:spPr>
          <a:xfrm>
            <a:off x="677334" y="465455"/>
            <a:ext cx="8596668" cy="702365"/>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Conclusion And Future Work</a:t>
            </a:r>
          </a:p>
        </p:txBody>
      </p:sp>
      <p:sp>
        <p:nvSpPr>
          <p:cNvPr id="3" name="Content Placeholder 2">
            <a:extLst>
              <a:ext uri="{FF2B5EF4-FFF2-40B4-BE49-F238E27FC236}">
                <a16:creationId xmlns="" xmlns:a16="http://schemas.microsoft.com/office/drawing/2014/main" id="{B5996C57-1869-4F68-9BFE-EE3C8421D254}"/>
              </a:ext>
            </a:extLst>
          </p:cNvPr>
          <p:cNvSpPr>
            <a:spLocks noGrp="1"/>
          </p:cNvSpPr>
          <p:nvPr>
            <p:ph idx="1"/>
          </p:nvPr>
        </p:nvSpPr>
        <p:spPr>
          <a:xfrm>
            <a:off x="677334" y="1167820"/>
            <a:ext cx="8596668" cy="5418509"/>
          </a:xfrm>
        </p:spPr>
        <p:txBody>
          <a:bodyPr>
            <a:normAutofit/>
          </a:bodyPr>
          <a:lstStyle/>
          <a:p>
            <a:r>
              <a:rPr lang="en-US" sz="1600" dirty="0">
                <a:latin typeface="Arial" panose="020B0604020202020204" pitchFamily="34" charset="0"/>
                <a:cs typeface="Arial" panose="020B0604020202020204" pitchFamily="34" charset="0"/>
              </a:rPr>
              <a:t>We presented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a novel technique for semi-automated program repair. The key novelty of our approach is that it does not generate complete repairs, an elusive goal in many practical cases, but rather synthesizes repair hints—expressions that are likely to occur in the repaired code. </a:t>
            </a:r>
          </a:p>
          <a:p>
            <a:r>
              <a:rPr lang="en-US" sz="1600" dirty="0">
                <a:latin typeface="Arial" panose="020B0604020202020204" pitchFamily="34" charset="0"/>
                <a:cs typeface="Arial" panose="020B0604020202020204" pitchFamily="34" charset="0"/>
              </a:rPr>
              <a:t>To do so, given only the faulty program and a test suite,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suitably combines symbolic, </a:t>
            </a:r>
            <a:r>
              <a:rPr lang="en-US" sz="1600" dirty="0" err="1">
                <a:latin typeface="Arial" panose="020B0604020202020204" pitchFamily="34" charset="0"/>
                <a:cs typeface="Arial" panose="020B0604020202020204" pitchFamily="34" charset="0"/>
              </a:rPr>
              <a:t>statistical,and</a:t>
            </a:r>
            <a:r>
              <a:rPr lang="en-US" sz="1600" dirty="0">
                <a:latin typeface="Arial" panose="020B0604020202020204" pitchFamily="34" charset="0"/>
                <a:cs typeface="Arial" panose="020B0604020202020204" pitchFamily="34" charset="0"/>
              </a:rPr>
              <a:t> syntactic reasoning.</a:t>
            </a:r>
          </a:p>
          <a:p>
            <a:r>
              <a:rPr lang="en-US" sz="1600" dirty="0">
                <a:latin typeface="Arial" panose="020B0604020202020204" pitchFamily="34" charset="0"/>
                <a:cs typeface="Arial" panose="020B0604020202020204" pitchFamily="34" charset="0"/>
              </a:rPr>
              <a:t> Our evaluation of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provides initial but strong evidence that our approach is effective and practically useful even in cases that would be particularly challenging for existing program-repair techniques.</a:t>
            </a:r>
          </a:p>
          <a:p>
            <a:r>
              <a:rPr lang="en-US" sz="1600" dirty="0">
                <a:latin typeface="Arial" panose="020B0604020202020204" pitchFamily="34" charset="0"/>
                <a:cs typeface="Arial" panose="020B0604020202020204" pitchFamily="34" charset="0"/>
              </a:rPr>
              <a:t> In the future, we will extend our technique so that it can handle the more challenging case of faults involving multiple statements. </a:t>
            </a:r>
          </a:p>
          <a:p>
            <a:r>
              <a:rPr lang="en-US" sz="1600" dirty="0">
                <a:latin typeface="Arial" panose="020B0604020202020204" pitchFamily="34" charset="0"/>
                <a:cs typeface="Arial" panose="020B0604020202020204" pitchFamily="34" charset="0"/>
              </a:rPr>
              <a:t>Also, in order to improve </a:t>
            </a:r>
            <a:r>
              <a:rPr lang="en-US" sz="1600" dirty="0" err="1">
                <a:latin typeface="Arial" panose="020B0604020202020204" pitchFamily="34" charset="0"/>
                <a:cs typeface="Arial" panose="020B0604020202020204" pitchFamily="34" charset="0"/>
              </a:rPr>
              <a:t>MintHint’s</a:t>
            </a:r>
            <a:r>
              <a:rPr lang="en-US" sz="1600" dirty="0">
                <a:latin typeface="Arial" panose="020B0604020202020204" pitchFamily="34" charset="0"/>
                <a:cs typeface="Arial" panose="020B0604020202020204" pitchFamily="34" charset="0"/>
              </a:rPr>
              <a:t> performance, we plan to investigate (1) alternative, more efficient techniques for building operational specifications and (2) outlier detection mechanisms that can further improving </a:t>
            </a:r>
            <a:r>
              <a:rPr lang="en-US" sz="1600" dirty="0" err="1">
                <a:latin typeface="Arial" panose="020B0604020202020204" pitchFamily="34" charset="0"/>
                <a:cs typeface="Arial" panose="020B0604020202020204" pitchFamily="34" charset="0"/>
              </a:rPr>
              <a:t>MintHint’s</a:t>
            </a:r>
            <a:r>
              <a:rPr lang="en-US" sz="1600" dirty="0">
                <a:latin typeface="Arial" panose="020B0604020202020204" pitchFamily="34" charset="0"/>
                <a:cs typeface="Arial" panose="020B0604020202020204" pitchFamily="34" charset="0"/>
              </a:rPr>
              <a:t> tolerance to noise. </a:t>
            </a:r>
          </a:p>
          <a:p>
            <a:r>
              <a:rPr lang="en-US" sz="1600" dirty="0">
                <a:latin typeface="Arial" panose="020B0604020202020204" pitchFamily="34" charset="0"/>
                <a:cs typeface="Arial" panose="020B0604020202020204" pitchFamily="34" charset="0"/>
              </a:rPr>
              <a:t>Another interesting direction for future work is the investigation of how repair hints could be used to further automate the program-repair process.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933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7FD59FD-92F8-40B3-A1A8-AC3FE9004CC4}"/>
              </a:ext>
            </a:extLst>
          </p:cNvPr>
          <p:cNvSpPr>
            <a:spLocks noGrp="1"/>
          </p:cNvSpPr>
          <p:nvPr>
            <p:ph idx="1"/>
          </p:nvPr>
        </p:nvSpPr>
        <p:spPr>
          <a:xfrm>
            <a:off x="677334" y="278297"/>
            <a:ext cx="8596668" cy="5763066"/>
          </a:xfrm>
        </p:spPr>
        <p:txBody>
          <a:bodyPr/>
          <a:lstStyle/>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a:p>
            <a:pPr marL="0" indent="0" algn="ctr">
              <a:buNone/>
            </a:pPr>
            <a:endParaRPr lang="en-US" b="1" dirty="0"/>
          </a:p>
        </p:txBody>
      </p:sp>
      <p:sp>
        <p:nvSpPr>
          <p:cNvPr id="4" name="Rectangle 3">
            <a:extLst>
              <a:ext uri="{FF2B5EF4-FFF2-40B4-BE49-F238E27FC236}">
                <a16:creationId xmlns="" xmlns:a16="http://schemas.microsoft.com/office/drawing/2014/main" id="{B2BE0351-B95A-4073-808F-DE84FC108DD0}"/>
              </a:ext>
            </a:extLst>
          </p:cNvPr>
          <p:cNvSpPr/>
          <p:nvPr/>
        </p:nvSpPr>
        <p:spPr>
          <a:xfrm>
            <a:off x="3022726" y="2344483"/>
            <a:ext cx="4211730" cy="923330"/>
          </a:xfrm>
          <a:prstGeom prst="rect">
            <a:avLst/>
          </a:prstGeom>
          <a:noFill/>
        </p:spPr>
        <p:txBody>
          <a:bodyPr wrap="none" lIns="91440" tIns="45720" rIns="91440" bIns="45720">
            <a:spAutoFit/>
          </a:bodyPr>
          <a:lstStyle/>
          <a:p>
            <a:pPr algn="ctr"/>
            <a:r>
              <a:rPr lang="en-US" sz="5400" b="0" cap="none" spc="0" dirty="0">
                <a:ln w="0"/>
                <a:solidFill>
                  <a:schemeClr val="accent5">
                    <a:lumMod val="60000"/>
                    <a:lumOff val="40000"/>
                  </a:schemeClr>
                </a:solidFill>
                <a:effectLst>
                  <a:reflection blurRad="6350" stA="53000" endA="300" endPos="35500" dir="5400000" sy="-90000" algn="bl" rotWithShape="0"/>
                </a:effectLst>
                <a:latin typeface="Arial" panose="020B0604020202020204" pitchFamily="34" charset="0"/>
                <a:cs typeface="Arial" panose="020B0604020202020204" pitchFamily="34" charset="0"/>
              </a:rPr>
              <a:t>THANK YOU</a:t>
            </a:r>
            <a:endParaRPr lang="en-US" sz="5400" b="0" cap="none" spc="0" dirty="0">
              <a:ln w="0"/>
              <a:solidFill>
                <a:schemeClr val="accent5">
                  <a:lumMod val="60000"/>
                  <a:lumOff val="40000"/>
                </a:schemeClr>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370462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8F815A-3036-44D5-BCD0-6C04DCA46EB5}"/>
              </a:ext>
            </a:extLst>
          </p:cNvPr>
          <p:cNvSpPr>
            <a:spLocks noGrp="1"/>
          </p:cNvSpPr>
          <p:nvPr>
            <p:ph type="title"/>
          </p:nvPr>
        </p:nvSpPr>
        <p:spPr>
          <a:xfrm>
            <a:off x="677334" y="357810"/>
            <a:ext cx="8596668" cy="795129"/>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Abstract</a:t>
            </a:r>
          </a:p>
        </p:txBody>
      </p:sp>
      <p:sp>
        <p:nvSpPr>
          <p:cNvPr id="3" name="Content Placeholder 2">
            <a:extLst>
              <a:ext uri="{FF2B5EF4-FFF2-40B4-BE49-F238E27FC236}">
                <a16:creationId xmlns="" xmlns:a16="http://schemas.microsoft.com/office/drawing/2014/main" id="{134303ED-1F39-4153-BD61-01657AA68925}"/>
              </a:ext>
            </a:extLst>
          </p:cNvPr>
          <p:cNvSpPr>
            <a:spLocks noGrp="1"/>
          </p:cNvSpPr>
          <p:nvPr>
            <p:ph idx="1"/>
          </p:nvPr>
        </p:nvSpPr>
        <p:spPr>
          <a:xfrm>
            <a:off x="677334" y="1152939"/>
            <a:ext cx="8596668" cy="4333461"/>
          </a:xfrm>
        </p:spPr>
        <p:txBody>
          <a:bodyPr/>
          <a:lstStyle/>
          <a:p>
            <a:r>
              <a:rPr lang="en-US" dirty="0"/>
              <a:t> </a:t>
            </a:r>
            <a:r>
              <a:rPr lang="en-US" sz="1600" dirty="0">
                <a:latin typeface="Arial" panose="020B0604020202020204" pitchFamily="34" charset="0"/>
                <a:cs typeface="Arial" panose="020B0604020202020204" pitchFamily="34" charset="0"/>
              </a:rPr>
              <a:t>In this paper, we present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a novel technique for program repair that is a departure from most of today’s approaches. Instead of trying to fully automate program repair, which is often an unachievable goal,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performs statistical correlation analysis to identify expressions that are likely to occur in the repaired code and </a:t>
            </a:r>
            <a:r>
              <a:rPr lang="en-US" sz="1600" dirty="0" smtClean="0">
                <a:latin typeface="Arial" panose="020B0604020202020204" pitchFamily="34" charset="0"/>
                <a:cs typeface="Arial" panose="020B0604020202020204" pitchFamily="34" charset="0"/>
              </a:rPr>
              <a:t>generates, using pattern</a:t>
            </a:r>
            <a:r>
              <a:rPr lang="en-US" sz="1600" dirty="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matching based synthesis, repair hints from these </a:t>
            </a:r>
            <a:r>
              <a:rPr lang="en-US" sz="1600" dirty="0">
                <a:latin typeface="Arial" panose="020B0604020202020204" pitchFamily="34" charset="0"/>
                <a:cs typeface="Arial" panose="020B0604020202020204" pitchFamily="34" charset="0"/>
              </a:rPr>
              <a:t>expressions. Intuitively, these hints suggest how to rectify a faulty statement and help developers ﬁnd a complete, actual repair.</a:t>
            </a:r>
          </a:p>
          <a:p>
            <a:r>
              <a:rPr lang="en-US" sz="1600" dirty="0">
                <a:latin typeface="Arial" panose="020B0604020202020204" pitchFamily="34" charset="0"/>
                <a:cs typeface="Arial" panose="020B0604020202020204" pitchFamily="34" charset="0"/>
              </a:rPr>
              <a:t>The ﬁrst part is a user study that shows that, when debugging, developers’ productivity improved many fold with the use of repair hints—instead of traditional fault localization information alone. The second part consists of applying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to several faults in Unix utilities to further assess the effectiveness of the approach. Our results show that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performs well even in common situations where(1)there pair space searched does not contain the exact repair, and (2) the operational speciﬁcation obtained from the test cases for repair is incomplete or even imprecise, which can be challenging for approaches aiming at fully automated repair. </a:t>
            </a:r>
          </a:p>
        </p:txBody>
      </p:sp>
    </p:spTree>
    <p:extLst>
      <p:ext uri="{BB962C8B-B14F-4D97-AF65-F5344CB8AC3E}">
        <p14:creationId xmlns:p14="http://schemas.microsoft.com/office/powerpoint/2010/main" val="248704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B79ADC-8BE3-4467-BA64-B88D0E660B46}"/>
              </a:ext>
            </a:extLst>
          </p:cNvPr>
          <p:cNvSpPr>
            <a:spLocks noGrp="1"/>
          </p:cNvSpPr>
          <p:nvPr>
            <p:ph type="title"/>
          </p:nvPr>
        </p:nvSpPr>
        <p:spPr>
          <a:xfrm>
            <a:off x="677334" y="156238"/>
            <a:ext cx="8596668" cy="660400"/>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 xmlns:a16="http://schemas.microsoft.com/office/drawing/2014/main" id="{C0FB0265-1AA0-4BF9-B153-7070880D21EC}"/>
              </a:ext>
            </a:extLst>
          </p:cNvPr>
          <p:cNvSpPr>
            <a:spLocks noGrp="1"/>
          </p:cNvSpPr>
          <p:nvPr>
            <p:ph idx="1"/>
          </p:nvPr>
        </p:nvSpPr>
        <p:spPr>
          <a:xfrm>
            <a:off x="677334" y="880602"/>
            <a:ext cx="8596668" cy="5821160"/>
          </a:xfrm>
        </p:spPr>
        <p:txBody>
          <a:bodyPr>
            <a:normAutofit fontScale="92500" lnSpcReduction="10000"/>
          </a:bodyPr>
          <a:lstStyle/>
          <a:p>
            <a:r>
              <a:rPr lang="en-US" sz="1600" dirty="0">
                <a:latin typeface="Arial" panose="020B0604020202020204" pitchFamily="34" charset="0"/>
                <a:cs typeface="Arial" panose="020B0604020202020204" pitchFamily="34" charset="0"/>
              </a:rPr>
              <a:t>In recent years, there has been a growing interest in automated program repair techniques. Although these techniques have been shown to be effective, they suffer from one or more of the following limitations. </a:t>
            </a:r>
          </a:p>
          <a:p>
            <a:r>
              <a:rPr lang="en-US" sz="1600" dirty="0">
                <a:latin typeface="Arial" panose="020B0604020202020204" pitchFamily="34" charset="0"/>
                <a:cs typeface="Arial" panose="020B0604020202020204" pitchFamily="34" charset="0"/>
              </a:rPr>
              <a:t>First, some techniques rely on the existence of a specification for the program being debugged, which is rarely the case in practice. </a:t>
            </a:r>
          </a:p>
          <a:p>
            <a:r>
              <a:rPr lang="en-US" sz="1600" dirty="0">
                <a:latin typeface="Arial" panose="020B0604020202020204" pitchFamily="34" charset="0"/>
                <a:cs typeface="Arial" panose="020B0604020202020204" pitchFamily="34" charset="0"/>
              </a:rPr>
              <a:t>Second, techniques that do not rely on specifications tend to “overfit” the repair to the set of existing test cases, which is likely to affect the general validity of the repair. </a:t>
            </a:r>
          </a:p>
          <a:p>
            <a:r>
              <a:rPr lang="en-US" sz="1600" dirty="0">
                <a:latin typeface="Arial" panose="020B0604020202020204" pitchFamily="34" charset="0"/>
                <a:cs typeface="Arial" panose="020B0604020202020204" pitchFamily="34" charset="0"/>
              </a:rPr>
              <a:t>Third, because they are looking for a complete repair, most existing techniques must perform a search over a repair space that is large enough to include the</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(unknown) repair. </a:t>
            </a:r>
          </a:p>
          <a:p>
            <a:r>
              <a:rPr lang="en-US" sz="1600" dirty="0">
                <a:latin typeface="Arial" panose="020B0604020202020204" pitchFamily="34" charset="0"/>
                <a:cs typeface="Arial" panose="020B0604020202020204" pitchFamily="34" charset="0"/>
              </a:rPr>
              <a:t>For non-trivial repairs, this can make the technique either ineffective (if the bound on the repair space used by the tool is too small) or too expensive to be used in practice (if the bound on the repair space used/required is too large). </a:t>
            </a:r>
          </a:p>
          <a:p>
            <a:r>
              <a:rPr lang="en-US" sz="1700" dirty="0">
                <a:latin typeface="Arial" panose="020B0604020202020204" pitchFamily="34" charset="0"/>
                <a:cs typeface="Arial" panose="020B0604020202020204" pitchFamily="34" charset="0"/>
              </a:rPr>
              <a:t>To address these limitations of existing techniques, in this paper we propose </a:t>
            </a:r>
            <a:r>
              <a:rPr lang="en-US" sz="1700" dirty="0" err="1">
                <a:latin typeface="Arial" panose="020B0604020202020204" pitchFamily="34" charset="0"/>
                <a:cs typeface="Arial" panose="020B0604020202020204" pitchFamily="34" charset="0"/>
              </a:rPr>
              <a:t>MintHint</a:t>
            </a:r>
            <a:r>
              <a:rPr lang="en-US" sz="1700" dirty="0">
                <a:latin typeface="Arial" panose="020B0604020202020204" pitchFamily="34" charset="0"/>
                <a:cs typeface="Arial" panose="020B0604020202020204" pitchFamily="34" charset="0"/>
              </a:rPr>
              <a:t>, a novel, semi-automated approach to program repair. </a:t>
            </a:r>
            <a:r>
              <a:rPr lang="en-US" sz="1700" dirty="0" err="1">
                <a:latin typeface="Arial" panose="020B0604020202020204" pitchFamily="34" charset="0"/>
                <a:cs typeface="Arial" panose="020B0604020202020204" pitchFamily="34" charset="0"/>
              </a:rPr>
              <a:t>MintHint</a:t>
            </a:r>
            <a:r>
              <a:rPr lang="en-US" sz="1700" dirty="0">
                <a:latin typeface="Arial" panose="020B0604020202020204" pitchFamily="34" charset="0"/>
                <a:cs typeface="Arial" panose="020B0604020202020204" pitchFamily="34" charset="0"/>
              </a:rPr>
              <a:t> is a departure from most of today’s program repair techniques as it does </a:t>
            </a:r>
            <a:r>
              <a:rPr lang="en-US" sz="1700" i="1" dirty="0">
                <a:latin typeface="Arial" panose="020B0604020202020204" pitchFamily="34" charset="0"/>
                <a:cs typeface="Arial" panose="020B0604020202020204" pitchFamily="34" charset="0"/>
              </a:rPr>
              <a:t>not </a:t>
            </a:r>
            <a:r>
              <a:rPr lang="en-US" sz="1700" dirty="0">
                <a:latin typeface="Arial" panose="020B0604020202020204" pitchFamily="34" charset="0"/>
                <a:cs typeface="Arial" panose="020B0604020202020204" pitchFamily="34" charset="0"/>
              </a:rPr>
              <a:t>try to find a complete repair, which</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we have observed to be an unachievable goal in many, if not most,</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cases due to technical and practical reasons.</a:t>
            </a:r>
          </a:p>
          <a:p>
            <a:r>
              <a:rPr lang="en-US" sz="1700" dirty="0">
                <a:latin typeface="Arial" panose="020B0604020202020204" pitchFamily="34" charset="0"/>
                <a:cs typeface="Arial" panose="020B0604020202020204" pitchFamily="34" charset="0"/>
              </a:rPr>
              <a:t> Instead, </a:t>
            </a:r>
            <a:r>
              <a:rPr lang="en-US" sz="1700" dirty="0" err="1">
                <a:latin typeface="Arial" panose="020B0604020202020204" pitchFamily="34" charset="0"/>
                <a:cs typeface="Arial" panose="020B0604020202020204" pitchFamily="34" charset="0"/>
              </a:rPr>
              <a:t>MintHint</a:t>
            </a:r>
            <a:r>
              <a:rPr lang="en-US" sz="1700" dirty="0">
                <a:latin typeface="Arial" panose="020B0604020202020204" pitchFamily="34" charset="0"/>
                <a:cs typeface="Arial" panose="020B0604020202020204" pitchFamily="34" charset="0"/>
              </a:rPr>
              <a:t> aims to </a:t>
            </a:r>
            <a:r>
              <a:rPr lang="en-US" sz="1700" i="1" dirty="0">
                <a:latin typeface="Arial" panose="020B0604020202020204" pitchFamily="34" charset="0"/>
                <a:cs typeface="Arial" panose="020B0604020202020204" pitchFamily="34" charset="0"/>
              </a:rPr>
              <a:t>generate repair hints that suggest how to rectify a faulty statement and help developers find a complete, actual repair</a:t>
            </a:r>
            <a:r>
              <a:rPr lang="en-US" sz="1700" dirty="0">
                <a:latin typeface="Arial" panose="020B0604020202020204" pitchFamily="34" charset="0"/>
                <a:cs typeface="Arial" panose="020B0604020202020204" pitchFamily="34" charset="0"/>
              </a:rPr>
              <a:t> </a:t>
            </a:r>
            <a:br>
              <a:rPr lang="en-US" sz="1700" dirty="0">
                <a:latin typeface="Arial" panose="020B0604020202020204" pitchFamily="34" charset="0"/>
                <a:cs typeface="Arial" panose="020B0604020202020204" pitchFamily="34" charset="0"/>
              </a:rPr>
            </a:br>
            <a:r>
              <a:rPr lang="en-US" sz="1700" dirty="0">
                <a:latin typeface="Arial" panose="020B0604020202020204" pitchFamily="34" charset="0"/>
                <a:cs typeface="Arial" panose="020B0604020202020204" pitchFamily="34" charset="0"/>
              </a:rPr>
              <a:t/>
            </a:r>
            <a:br>
              <a:rPr lang="en-US" sz="1700"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6208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023609BE-FBBE-4C16-8B54-403A904E10D5}"/>
              </a:ext>
            </a:extLst>
          </p:cNvPr>
          <p:cNvSpPr>
            <a:spLocks noGrp="1"/>
          </p:cNvSpPr>
          <p:nvPr>
            <p:ph idx="1"/>
          </p:nvPr>
        </p:nvSpPr>
        <p:spPr>
          <a:xfrm>
            <a:off x="677334" y="357809"/>
            <a:ext cx="8596668" cy="5976730"/>
          </a:xfrm>
        </p:spPr>
        <p:txBody>
          <a:bodyPr>
            <a:normAutofit/>
          </a:bodyPr>
          <a:lstStyle/>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lgn="ctr">
              <a:buNone/>
            </a:pPr>
            <a:r>
              <a:rPr lang="en-US" sz="1600" b="1" dirty="0">
                <a:latin typeface="Arial" panose="020B0604020202020204" pitchFamily="34" charset="0"/>
                <a:cs typeface="Arial" panose="020B0604020202020204" pitchFamily="34" charset="0"/>
              </a:rPr>
              <a:t>Replace </a:t>
            </a:r>
            <a:r>
              <a:rPr lang="en-US" sz="1600" dirty="0">
                <a:latin typeface="Arial" panose="020B0604020202020204" pitchFamily="34" charset="0"/>
                <a:cs typeface="Arial" panose="020B0604020202020204" pitchFamily="34" charset="0"/>
              </a:rPr>
              <a:t>s[*</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 ENDSTR by s[*i+1] == ENDSTR</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 In the more general case,  hints are not necessarily complete repairs, but rather practically useful suggestions on how to generate such repairs.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endParaRPr lang="en-US" dirty="0"/>
          </a:p>
          <a:p>
            <a:endParaRPr lang="en-US" dirty="0"/>
          </a:p>
        </p:txBody>
      </p:sp>
      <p:pic>
        <p:nvPicPr>
          <p:cNvPr id="6" name="Content Placeholder 3">
            <a:extLst>
              <a:ext uri="{FF2B5EF4-FFF2-40B4-BE49-F238E27FC236}">
                <a16:creationId xmlns="" xmlns:a16="http://schemas.microsoft.com/office/drawing/2014/main" id="{EB4038D1-CAE6-4BB3-8AA6-36B221D36C23}"/>
              </a:ext>
            </a:extLst>
          </p:cNvPr>
          <p:cNvPicPr>
            <a:picLocks noChangeAspect="1"/>
          </p:cNvPicPr>
          <p:nvPr/>
        </p:nvPicPr>
        <p:blipFill>
          <a:blip r:embed="rId2"/>
          <a:stretch>
            <a:fillRect/>
          </a:stretch>
        </p:blipFill>
        <p:spPr>
          <a:xfrm>
            <a:off x="2355168" y="627060"/>
            <a:ext cx="5696793" cy="3231914"/>
          </a:xfrm>
          <a:prstGeom prst="rect">
            <a:avLst/>
          </a:prstGeom>
        </p:spPr>
      </p:pic>
    </p:spTree>
    <p:extLst>
      <p:ext uri="{BB962C8B-B14F-4D97-AF65-F5344CB8AC3E}">
        <p14:creationId xmlns:p14="http://schemas.microsoft.com/office/powerpoint/2010/main" val="9145036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AD9394D-EA27-4AC5-A344-3370A03BEE71}"/>
              </a:ext>
            </a:extLst>
          </p:cNvPr>
          <p:cNvSpPr>
            <a:spLocks noGrp="1"/>
          </p:cNvSpPr>
          <p:nvPr>
            <p:ph idx="1"/>
          </p:nvPr>
        </p:nvSpPr>
        <p:spPr>
          <a:xfrm>
            <a:off x="677334" y="384313"/>
            <a:ext cx="8596668" cy="5657049"/>
          </a:xfrm>
        </p:spPr>
        <p:txBody>
          <a:bodyPr>
            <a:normAutofit/>
          </a:bodyPr>
          <a:lstStyle/>
          <a:p>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operates in four steps. </a:t>
            </a:r>
          </a:p>
          <a:p>
            <a:r>
              <a:rPr lang="en-US" sz="1600" dirty="0">
                <a:latin typeface="Arial" panose="020B0604020202020204" pitchFamily="34" charset="0"/>
                <a:cs typeface="Arial" panose="020B0604020202020204" pitchFamily="34" charset="0"/>
              </a:rPr>
              <a:t>The </a:t>
            </a:r>
            <a:r>
              <a:rPr lang="en-US" sz="1600" i="1" dirty="0">
                <a:latin typeface="Arial" panose="020B0604020202020204" pitchFamily="34" charset="0"/>
                <a:cs typeface="Arial" panose="020B0604020202020204" pitchFamily="34" charset="0"/>
              </a:rPr>
              <a:t>first step </a:t>
            </a:r>
            <a:r>
              <a:rPr lang="en-US" sz="1600" dirty="0">
                <a:latin typeface="Arial" panose="020B0604020202020204" pitchFamily="34" charset="0"/>
                <a:cs typeface="Arial" panose="020B0604020202020204" pitchFamily="34" charset="0"/>
              </a:rPr>
              <a:t>identifies potentially faulty statements by leveraging an existing fault</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localization technique that requires only a test suite. The subsequent steps are performed for each of the identified statements.</a:t>
            </a:r>
          </a:p>
          <a:p>
            <a:r>
              <a:rPr lang="en-US" sz="1600" dirty="0">
                <a:latin typeface="Arial" panose="020B0604020202020204" pitchFamily="34" charset="0"/>
                <a:cs typeface="Arial" panose="020B0604020202020204" pitchFamily="34" charset="0"/>
              </a:rPr>
              <a:t> The </a:t>
            </a:r>
            <a:r>
              <a:rPr lang="en-US" sz="1600" i="1" dirty="0">
                <a:latin typeface="Arial" panose="020B0604020202020204" pitchFamily="34" charset="0"/>
                <a:cs typeface="Arial" panose="020B0604020202020204" pitchFamily="34" charset="0"/>
              </a:rPr>
              <a:t>second step </a:t>
            </a:r>
            <a:r>
              <a:rPr lang="en-US" sz="1600" dirty="0">
                <a:latin typeface="Arial" panose="020B0604020202020204" pitchFamily="34" charset="0"/>
                <a:cs typeface="Arial" panose="020B0604020202020204" pitchFamily="34" charset="0"/>
              </a:rPr>
              <a:t>derives a state transformer, that is,</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a function that</a:t>
            </a:r>
          </a:p>
          <a:p>
            <a:pPr marL="0" indent="0">
              <a:buNone/>
            </a:pPr>
            <a:r>
              <a:rPr lang="en-US" sz="1600" dirty="0">
                <a:latin typeface="Arial" panose="020B0604020202020204" pitchFamily="34" charset="0"/>
                <a:cs typeface="Arial" panose="020B0604020202020204" pitchFamily="34" charset="0"/>
              </a:rPr>
              <a:t>       (1) Is defined for all program states that reach the faulty statement in the given test suite  </a:t>
            </a:r>
          </a:p>
          <a:p>
            <a:pPr marL="0" indent="0">
              <a:buNone/>
            </a:pPr>
            <a:r>
              <a:rPr lang="en-US" sz="1600" dirty="0">
                <a:latin typeface="Arial" panose="020B0604020202020204" pitchFamily="34" charset="0"/>
                <a:cs typeface="Arial" panose="020B0604020202020204" pitchFamily="34" charset="0"/>
              </a:rPr>
              <a:t>      (2) Produces the right output state for each of them. This step leverages dynamic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symbolic execution </a:t>
            </a:r>
          </a:p>
          <a:p>
            <a:pPr>
              <a:buFont typeface="Wingdings" panose="05000000000000000000" pitchFamily="2" charset="2"/>
              <a:buChar char="Ø"/>
            </a:pPr>
            <a:r>
              <a:rPr lang="en-US" sz="1600" dirty="0">
                <a:latin typeface="Arial" panose="020B0604020202020204" pitchFamily="34" charset="0"/>
                <a:cs typeface="Arial" panose="020B0604020202020204" pitchFamily="34" charset="0"/>
              </a:rPr>
              <a:t> The </a:t>
            </a:r>
            <a:r>
              <a:rPr lang="en-US" sz="1600" i="1" dirty="0">
                <a:latin typeface="Arial" panose="020B0604020202020204" pitchFamily="34" charset="0"/>
                <a:cs typeface="Arial" panose="020B0604020202020204" pitchFamily="34" charset="0"/>
              </a:rPr>
              <a:t>third step </a:t>
            </a:r>
            <a:r>
              <a:rPr lang="en-US" sz="1600" dirty="0">
                <a:latin typeface="Arial" panose="020B0604020202020204" pitchFamily="34" charset="0"/>
                <a:cs typeface="Arial" panose="020B0604020202020204" pitchFamily="34" charset="0"/>
              </a:rPr>
              <a:t>explores a repair space and tries to identify and rank, through a statistical correlation analysis, expressions in the space that are likely to occur in the repaired statement, using the state transformer derived earlier. </a:t>
            </a:r>
            <a:endParaRPr lang="en-US" sz="1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The </a:t>
            </a:r>
            <a:r>
              <a:rPr lang="en-US" sz="1600" i="1" dirty="0">
                <a:latin typeface="Arial" panose="020B0604020202020204" pitchFamily="34" charset="0"/>
                <a:cs typeface="Arial" panose="020B0604020202020204" pitchFamily="34" charset="0"/>
              </a:rPr>
              <a:t>fourth step </a:t>
            </a:r>
            <a:r>
              <a:rPr lang="en-US" sz="1600" dirty="0">
                <a:latin typeface="Arial" panose="020B0604020202020204" pitchFamily="34" charset="0"/>
                <a:cs typeface="Arial" panose="020B0604020202020204" pitchFamily="34" charset="0"/>
              </a:rPr>
              <a:t>of the approach synthesizes repair hints by pattern matching  the expressions computed in the previous step with those in the faulty statement. </a:t>
            </a:r>
            <a:endParaRPr lang="en-US" sz="1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Finally</a:t>
            </a:r>
            <a:r>
              <a:rPr lang="en-US" sz="1600" dirty="0">
                <a:latin typeface="Arial" panose="020B0604020202020204" pitchFamily="34" charset="0"/>
                <a:cs typeface="Arial" panose="020B0604020202020204" pitchFamily="34" charset="0"/>
              </a:rPr>
              <a:t>, after computing hints for all potentially faulty statements,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ranks the generated hints to help developers prioritize their efforts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9712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42469BD-9B6C-4537-AC4F-78BD48CE9487}"/>
              </a:ext>
            </a:extLst>
          </p:cNvPr>
          <p:cNvSpPr>
            <a:spLocks noGrp="1"/>
          </p:cNvSpPr>
          <p:nvPr>
            <p:ph idx="1"/>
          </p:nvPr>
        </p:nvSpPr>
        <p:spPr>
          <a:xfrm>
            <a:off x="677334" y="344557"/>
            <a:ext cx="8596668" cy="6255026"/>
          </a:xfrm>
        </p:spPr>
        <p:txBody>
          <a:bodyPr>
            <a:normAutofit/>
          </a:bodyPr>
          <a:lstStyle/>
          <a:p>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synthesizes five types of hints that suggest (1) insertion, (2) replacement, (3) removal, or (4) retention of expressions, and (5) combinations of these. </a:t>
            </a:r>
          </a:p>
          <a:p>
            <a:r>
              <a:rPr lang="en-US" sz="1600" dirty="0">
                <a:latin typeface="Arial" panose="020B0604020202020204" pitchFamily="34" charset="0"/>
                <a:cs typeface="Arial" panose="020B0604020202020204" pitchFamily="34" charset="0"/>
              </a:rPr>
              <a:t>As shown in Table 1, these hints are applicable to many types of common faults, including incorrect, spurious, or missing expressions, and combinations of these.</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Moreover,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can handle faults in a variety of program constructs, such as assignments, conditionals, switch statements, loop headers, return statements, and statements with ternary expressions.</a:t>
            </a:r>
          </a:p>
          <a:p>
            <a:r>
              <a:rPr lang="en-US" sz="1600" dirty="0" err="1">
                <a:latin typeface="Arial" panose="020B0604020202020204" pitchFamily="34" charset="0"/>
                <a:cs typeface="Arial" panose="020B0604020202020204" pitchFamily="34" charset="0"/>
              </a:rPr>
              <a:t>MintHint’s</a:t>
            </a:r>
            <a:r>
              <a:rPr lang="en-US" sz="1600" dirty="0">
                <a:latin typeface="Arial" panose="020B0604020202020204" pitchFamily="34" charset="0"/>
                <a:cs typeface="Arial" panose="020B0604020202020204" pitchFamily="34" charset="0"/>
              </a:rPr>
              <a:t> main restriction is that the fault has to involve a single statement and, in the case of an assignment, it must be in the righthand side expression. </a:t>
            </a:r>
          </a:p>
        </p:txBody>
      </p:sp>
      <p:pic>
        <p:nvPicPr>
          <p:cNvPr id="6" name="Picture 5">
            <a:extLst>
              <a:ext uri="{FF2B5EF4-FFF2-40B4-BE49-F238E27FC236}">
                <a16:creationId xmlns="" xmlns:a16="http://schemas.microsoft.com/office/drawing/2014/main" id="{923A9122-390C-476C-B2AE-52AC65E7BE4B}"/>
              </a:ext>
            </a:extLst>
          </p:cNvPr>
          <p:cNvPicPr>
            <a:picLocks noChangeAspect="1"/>
          </p:cNvPicPr>
          <p:nvPr/>
        </p:nvPicPr>
        <p:blipFill>
          <a:blip r:embed="rId2"/>
          <a:stretch>
            <a:fillRect/>
          </a:stretch>
        </p:blipFill>
        <p:spPr>
          <a:xfrm>
            <a:off x="2054087" y="1749287"/>
            <a:ext cx="5711687" cy="1679713"/>
          </a:xfrm>
          <a:prstGeom prst="rect">
            <a:avLst/>
          </a:prstGeom>
        </p:spPr>
      </p:pic>
    </p:spTree>
    <p:extLst>
      <p:ext uri="{BB962C8B-B14F-4D97-AF65-F5344CB8AC3E}">
        <p14:creationId xmlns:p14="http://schemas.microsoft.com/office/powerpoint/2010/main" val="19913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96B0EE1-BA82-4DF6-9A35-6A4F88AD92E8}"/>
              </a:ext>
            </a:extLst>
          </p:cNvPr>
          <p:cNvSpPr>
            <a:spLocks noGrp="1"/>
          </p:cNvSpPr>
          <p:nvPr>
            <p:ph idx="1"/>
          </p:nvPr>
        </p:nvSpPr>
        <p:spPr>
          <a:xfrm>
            <a:off x="677334" y="225287"/>
            <a:ext cx="8596668" cy="5816075"/>
          </a:xfrm>
        </p:spPr>
        <p:txBody>
          <a:bodyPr>
            <a:normAutofit/>
          </a:bodyPr>
          <a:lstStyle/>
          <a:p>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overcomes the limitations of existing techniques, which</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listed earlier, in the following ways. </a:t>
            </a:r>
          </a:p>
          <a:p>
            <a:r>
              <a:rPr lang="en-US" sz="1600" dirty="0">
                <a:latin typeface="Arial" panose="020B0604020202020204" pitchFamily="34" charset="0"/>
                <a:cs typeface="Arial" panose="020B0604020202020204" pitchFamily="34" charset="0"/>
              </a:rPr>
              <a:t>First, it does not rely on a formal specification; it instead derives an operational specification(</a:t>
            </a:r>
            <a:r>
              <a:rPr lang="en-US" sz="1600" i="1" dirty="0">
                <a:latin typeface="Arial" panose="020B0604020202020204" pitchFamily="34" charset="0"/>
                <a:cs typeface="Arial" panose="020B0604020202020204" pitchFamily="34" charset="0"/>
              </a:rPr>
              <a:t>i.e., </a:t>
            </a:r>
            <a:r>
              <a:rPr lang="en-US" sz="1600" dirty="0">
                <a:latin typeface="Arial" panose="020B0604020202020204" pitchFamily="34" charset="0"/>
                <a:cs typeface="Arial" panose="020B0604020202020204" pitchFamily="34" charset="0"/>
              </a:rPr>
              <a:t>a state transformer) from the test cases available. </a:t>
            </a:r>
          </a:p>
          <a:p>
            <a:r>
              <a:rPr lang="en-US" sz="1600" dirty="0">
                <a:latin typeface="Arial" panose="020B0604020202020204" pitchFamily="34" charset="0"/>
                <a:cs typeface="Arial" panose="020B0604020202020204" pitchFamily="34" charset="0"/>
              </a:rPr>
              <a:t>Second, approaches that aim at deriving complete repair typically use equality with the state transformer (or an analogous entity) as a criterion for</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selecting a candidate repair. The statistical correlation used in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is a </a:t>
            </a:r>
            <a:r>
              <a:rPr lang="en-US" sz="1600" i="1" dirty="0">
                <a:latin typeface="Arial" panose="020B0604020202020204" pitchFamily="34" charset="0"/>
                <a:cs typeface="Arial" panose="020B0604020202020204" pitchFamily="34" charset="0"/>
              </a:rPr>
              <a:t>more relaxed and robust notion than equality </a:t>
            </a:r>
            <a:r>
              <a:rPr lang="en-US" sz="1600" dirty="0">
                <a:latin typeface="Arial" panose="020B0604020202020204" pitchFamily="34" charset="0"/>
                <a:cs typeface="Arial" panose="020B0604020202020204" pitchFamily="34" charset="0"/>
              </a:rPr>
              <a:t>and can thus be more effective in identifying which expressions are </a:t>
            </a:r>
            <a:r>
              <a:rPr lang="en-US" sz="1600" i="1" dirty="0">
                <a:latin typeface="Arial" panose="020B0604020202020204" pitchFamily="34" charset="0"/>
                <a:cs typeface="Arial" panose="020B0604020202020204" pitchFamily="34" charset="0"/>
              </a:rPr>
              <a:t>likely </a:t>
            </a:r>
            <a:r>
              <a:rPr lang="en-US" sz="1600" dirty="0">
                <a:latin typeface="Arial" panose="020B0604020202020204" pitchFamily="34" charset="0"/>
                <a:cs typeface="Arial" panose="020B0604020202020204" pitchFamily="34" charset="0"/>
              </a:rPr>
              <a:t>to be part of the repaired code; this allows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to synthesize more general repairs and to be effective in the presence of incomplete data or even imperfect data (</a:t>
            </a:r>
            <a:r>
              <a:rPr lang="en-US" sz="1600" i="1" dirty="0">
                <a:latin typeface="Arial" panose="020B0604020202020204" pitchFamily="34" charset="0"/>
                <a:cs typeface="Arial" panose="020B0604020202020204" pitchFamily="34" charset="0"/>
              </a:rPr>
              <a:t>i.e., </a:t>
            </a:r>
            <a:r>
              <a:rPr lang="en-US" sz="1600" dirty="0">
                <a:latin typeface="Arial" panose="020B0604020202020204" pitchFamily="34" charset="0"/>
                <a:cs typeface="Arial" panose="020B0604020202020204" pitchFamily="34" charset="0"/>
              </a:rPr>
              <a:t>state transformer mappings that do not arise in execution of the fault-free program). </a:t>
            </a:r>
          </a:p>
          <a:p>
            <a:r>
              <a:rPr lang="en-US" sz="1600" dirty="0">
                <a:latin typeface="Arial" panose="020B0604020202020204" pitchFamily="34" charset="0"/>
                <a:cs typeface="Arial" panose="020B0604020202020204" pitchFamily="34" charset="0"/>
              </a:rPr>
              <a:t>Third, since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looks for building blocks of repair (rather</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than the complete repair itself) and then combines them algorithmically to generate compound hints, it can generate useful, </a:t>
            </a:r>
            <a:r>
              <a:rPr lang="en-US" sz="1600" i="1" dirty="0" smtClean="0">
                <a:latin typeface="Arial" panose="020B0604020202020204" pitchFamily="34" charset="0"/>
                <a:cs typeface="Arial" panose="020B0604020202020204" pitchFamily="34" charset="0"/>
              </a:rPr>
              <a:t>actionable</a:t>
            </a:r>
            <a:r>
              <a:rPr lang="en-US" sz="1600" i="1"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hints </a:t>
            </a:r>
            <a:r>
              <a:rPr lang="en-US" sz="1600" dirty="0">
                <a:latin typeface="Arial" panose="020B0604020202020204" pitchFamily="34" charset="0"/>
                <a:cs typeface="Arial" panose="020B0604020202020204" pitchFamily="34" charset="0"/>
              </a:rPr>
              <a:t>even when exploring an incomplete repair space. </a:t>
            </a:r>
            <a:r>
              <a:rPr lang="en-US" dirty="0"/>
              <a:t/>
            </a:r>
            <a:br>
              <a:rPr lang="en-US" dirty="0"/>
            </a:br>
            <a:endParaRPr lang="en-US" dirty="0"/>
          </a:p>
        </p:txBody>
      </p:sp>
    </p:spTree>
    <p:extLst>
      <p:ext uri="{BB962C8B-B14F-4D97-AF65-F5344CB8AC3E}">
        <p14:creationId xmlns:p14="http://schemas.microsoft.com/office/powerpoint/2010/main" val="1321036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9CB4755-2FA6-4941-8A3B-77427E6F2FAE}"/>
              </a:ext>
            </a:extLst>
          </p:cNvPr>
          <p:cNvSpPr>
            <a:spLocks noGrp="1"/>
          </p:cNvSpPr>
          <p:nvPr>
            <p:ph idx="1"/>
          </p:nvPr>
        </p:nvSpPr>
        <p:spPr>
          <a:xfrm>
            <a:off x="677334" y="238539"/>
            <a:ext cx="8596668" cy="5802823"/>
          </a:xfrm>
        </p:spPr>
        <p:txBody>
          <a:bodyPr>
            <a:normAutofit/>
          </a:bodyPr>
          <a:lstStyle/>
          <a:p>
            <a:r>
              <a:rPr lang="en-US" sz="1600" dirty="0">
                <a:latin typeface="Arial" panose="020B0604020202020204" pitchFamily="34" charset="0"/>
                <a:cs typeface="Arial" panose="020B0604020202020204" pitchFamily="34" charset="0"/>
              </a:rPr>
              <a:t>In summary, the main contributions of this paper are:</a:t>
            </a:r>
            <a:br>
              <a:rPr lang="en-US" sz="1600" dirty="0">
                <a:latin typeface="Arial" panose="020B060402020202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The definition of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a </a:t>
            </a:r>
            <a:r>
              <a:rPr lang="en-US" sz="1600" i="1" dirty="0">
                <a:latin typeface="Arial" panose="020B0604020202020204" pitchFamily="34" charset="0"/>
                <a:cs typeface="Arial" panose="020B0604020202020204" pitchFamily="34" charset="0"/>
              </a:rPr>
              <a:t>novel sophisticated </a:t>
            </a:r>
            <a:r>
              <a:rPr lang="en-US" sz="1600" i="1" dirty="0" smtClean="0">
                <a:latin typeface="Arial" panose="020B0604020202020204" pitchFamily="34" charset="0"/>
                <a:cs typeface="Arial" panose="020B0604020202020204" pitchFamily="34" charset="0"/>
              </a:rPr>
              <a:t>program repair </a:t>
            </a:r>
            <a:r>
              <a:rPr lang="en-US" sz="1600" i="1" dirty="0">
                <a:latin typeface="Arial" panose="020B0604020202020204" pitchFamily="34" charset="0"/>
                <a:cs typeface="Arial" panose="020B0604020202020204" pitchFamily="34" charset="0"/>
              </a:rPr>
              <a:t>technique that suitably combines symbolic, statistical, and syntactic reasoning </a:t>
            </a:r>
            <a:r>
              <a:rPr lang="en-US" sz="1600" dirty="0">
                <a:latin typeface="Arial" panose="020B0604020202020204" pitchFamily="34" charset="0"/>
                <a:cs typeface="Arial" panose="020B0604020202020204" pitchFamily="34" charset="0"/>
              </a:rPr>
              <a:t>and overcomes some of the main limitations of existing techniques by focusing on generating repair hints, rather than complete repairs.</a:t>
            </a:r>
            <a:br>
              <a:rPr lang="en-US" sz="1600" dirty="0">
                <a:latin typeface="Arial" panose="020B060402020202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An implementation of </a:t>
            </a:r>
            <a:r>
              <a:rPr lang="en-US" sz="1600" dirty="0" err="1">
                <a:latin typeface="Arial" panose="020B0604020202020204" pitchFamily="34" charset="0"/>
                <a:cs typeface="Arial" panose="020B0604020202020204" pitchFamily="34" charset="0"/>
              </a:rPr>
              <a:t>MintHint</a:t>
            </a:r>
            <a:r>
              <a:rPr lang="en-US" sz="1600" dirty="0">
                <a:latin typeface="Arial" panose="020B0604020202020204" pitchFamily="34" charset="0"/>
                <a:cs typeface="Arial" panose="020B0604020202020204" pitchFamily="34" charset="0"/>
              </a:rPr>
              <a:t> that can perform automated synthesis of repair hints for   C programs.</a:t>
            </a:r>
            <a:br>
              <a:rPr lang="en-US" sz="1600" dirty="0">
                <a:latin typeface="Arial" panose="020B060402020202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 user study that evaluates the usefulness of repair hints during debugging</a:t>
            </a:r>
            <a:r>
              <a:rPr lang="en-US" sz="1600"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 further evaluation of </a:t>
            </a:r>
            <a:r>
              <a:rPr lang="en-US" sz="1600" dirty="0" err="1">
                <a:latin typeface="Arial" panose="020B0604020202020204" pitchFamily="34" charset="0"/>
                <a:cs typeface="Arial" panose="020B0604020202020204" pitchFamily="34" charset="0"/>
              </a:rPr>
              <a:t>MintHint’s</a:t>
            </a:r>
            <a:r>
              <a:rPr lang="en-US" sz="1600" dirty="0">
                <a:latin typeface="Arial" panose="020B0604020202020204" pitchFamily="34" charset="0"/>
                <a:cs typeface="Arial" panose="020B0604020202020204" pitchFamily="34" charset="0"/>
              </a:rPr>
              <a:t> effectiveness </a:t>
            </a:r>
            <a:r>
              <a:rPr lang="en-US" sz="1600">
                <a:latin typeface="Arial" panose="020B0604020202020204" pitchFamily="34" charset="0"/>
                <a:cs typeface="Arial" panose="020B0604020202020204" pitchFamily="34" charset="0"/>
              </a:rPr>
              <a:t>on </a:t>
            </a:r>
            <a:r>
              <a:rPr lang="en-US" sz="1600" smtClean="0">
                <a:latin typeface="Arial" panose="020B0604020202020204" pitchFamily="34" charset="0"/>
                <a:cs typeface="Arial" panose="020B0604020202020204" pitchFamily="34" charset="0"/>
              </a:rPr>
              <a:t>several faulty </a:t>
            </a:r>
            <a:r>
              <a:rPr lang="en-US" sz="1600" dirty="0">
                <a:latin typeface="Arial" panose="020B0604020202020204" pitchFamily="34" charset="0"/>
                <a:cs typeface="Arial" panose="020B0604020202020204" pitchFamily="34" charset="0"/>
              </a:rPr>
              <a:t>versions of three real-world programs.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99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199</TotalTime>
  <Words>2087</Words>
  <Application>Microsoft Macintosh PowerPoint</Application>
  <PresentationFormat>Custom</PresentationFormat>
  <Paragraphs>210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Facet</vt:lpstr>
      <vt:lpstr>MintHint: Automated Synthesis of Repair Hints</vt:lpstr>
      <vt:lpstr>PowerPoint Presentation</vt:lpstr>
      <vt:lpstr>Abstract</vt:lpstr>
      <vt:lpstr>Introduction</vt:lpstr>
      <vt:lpstr>PowerPoint Presentation</vt:lpstr>
      <vt:lpstr>PowerPoint Presentation</vt:lpstr>
      <vt:lpstr>PowerPoint Presentation</vt:lpstr>
      <vt:lpstr>PowerPoint Presentation</vt:lpstr>
      <vt:lpstr>PowerPoint Presentation</vt:lpstr>
      <vt:lpstr>Overview</vt:lpstr>
      <vt:lpstr>PowerPoint Presentation</vt:lpstr>
      <vt:lpstr>PowerPoint Presentation</vt:lpstr>
      <vt:lpstr>PowerPoint Presentation</vt:lpstr>
      <vt:lpstr>PowerPoint Presentation</vt:lpstr>
      <vt:lpstr>Algorithm</vt:lpstr>
      <vt:lpstr>Evaluation</vt:lpstr>
      <vt:lpstr>User study</vt:lpstr>
      <vt:lpstr>PowerPoint Presentation</vt:lpstr>
      <vt:lpstr>PowerPoint Presentation</vt:lpstr>
      <vt:lpstr>PowerPoint Presentation</vt:lpstr>
      <vt:lpstr>PowerPoint Presentation</vt:lpstr>
      <vt:lpstr>PowerPoint Presentation</vt:lpstr>
      <vt:lpstr>PowerPoint Presentation</vt:lpstr>
      <vt:lpstr>Conclusion And Future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Pratibha</dc:creator>
  <cp:lastModifiedBy>pratibha hegde</cp:lastModifiedBy>
  <cp:revision>63</cp:revision>
  <dcterms:created xsi:type="dcterms:W3CDTF">2018-06-06T11:23:05Z</dcterms:created>
  <dcterms:modified xsi:type="dcterms:W3CDTF">2018-06-08T03:01:09Z</dcterms:modified>
</cp:coreProperties>
</file>