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80" r:id="rId21"/>
    <p:sldId id="277" r:id="rId22"/>
    <p:sldId id="278" r:id="rId23"/>
    <p:sldId id="28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" y="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38FF-F231-45E8-9908-75FC10AE9218}" type="datetimeFigureOut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AA4D-6E0B-4277-B8F1-CC3A2C5ABC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93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9025-A444-4160-8B0A-33303B909F60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8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3D2C-651A-4611-BE44-60734DBCAF2D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11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210-8316-4AB6-9D72-79E49AFA757E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7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11E-AF6A-4242-8963-309D20E57699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4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576-01D9-4213-B6B7-D0A16753560B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00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37CB-F877-45FF-A4E6-36F384D168A2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0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FBD6-D116-4246-A751-66398D538C42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17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BF8-56EE-4DDB-AA28-179F2630E6DA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78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4CDC-0B77-46F1-86AA-FEFA6988B051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7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BD44-BDED-4446-8802-60FF8BB84233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6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DA7-AB70-49D3-8FA1-7C746BAD7108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6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2982-ED2A-401E-A5A4-5AC2BB1C8395}" type="datetime1">
              <a:rPr lang="ko-KR" altLang="en-US" smtClean="0"/>
              <a:t>2018-05-11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F951-54C6-4290-9C94-6D21AA48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6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7BCFC-80AA-43D7-B5EE-345A3A4E3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ko-KR" sz="4800">
                <a:latin typeface="times" panose="02020603050405020304" pitchFamily="18" charset="0"/>
                <a:cs typeface="times" panose="02020603050405020304" pitchFamily="18" charset="0"/>
              </a:rPr>
              <a:t>Bug Localization with Combination of Deep Learning and Information Retrieval</a:t>
            </a:r>
            <a:endParaRPr lang="ko-KR" altLang="en-US" sz="4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A2233A-E208-4CA3-B8C6-29BD4E4B2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A. N.  Lam et al. </a:t>
            </a:r>
            <a:b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International Conference on Program Comprehension</a:t>
            </a:r>
            <a:b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2017</a:t>
            </a:r>
            <a:b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Presentor : Jee-weon Jung, 18. 05. 11.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6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Model architecture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Combiner DNN combines DNN(autoencoder’s output) relevancy, rVSM textual similarity, and meta data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Inputs one bug report and one buggy / non-buggy file </a:t>
            </a:r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b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</a:br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outputs confidence score</a:t>
            </a:r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60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extraction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Parse bug report into words using whitespace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‘a’, ‘the’, punctuations removed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Compund word decomposed using capital letter</a:t>
            </a:r>
          </a:p>
          <a:p>
            <a:pPr lvl="2"/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“childAdded” </a:t>
            </a:r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child, added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Term frequency-inverse document frequency is used to measure term significance weights of all words</a:t>
            </a:r>
            <a:endParaRPr lang="en-US" altLang="ko-KR" sz="2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For src file, 4 types of features are extracted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2 code based / 2 textual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Names, identifiers / names of API classes and interfaces (code based)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Apply same mechanism to the comments and string literals in the src code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extraction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4 types of meta data from bug-fixing history of a project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How recent a file has been fixed (several studies used this data)</a:t>
            </a:r>
          </a:p>
          <a:p>
            <a:pPr lvl="2"/>
            <a:r>
              <a:rPr lang="en-US" altLang="ko-KR" sz="1600">
                <a:latin typeface="times" panose="02020603050405020304" pitchFamily="18" charset="0"/>
                <a:cs typeface="times" panose="02020603050405020304" pitchFamily="18" charset="0"/>
              </a:rPr>
              <a:t>Measured in months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Bug fixing frequency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collaborative filtering score : measure the similarity of a bug report and previously fixed bug reports by the same file</a:t>
            </a:r>
            <a:b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(proposed in another paper)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Textual similarity between names of classes in a bug report and src file</a:t>
            </a:r>
          </a:p>
          <a:p>
            <a:pPr lvl="1"/>
            <a:endParaRPr lang="en-US" altLang="ko-KR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75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reduction with autoencoder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For processing real-world data, reducing the dimensionality is crucial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Reduce computational cost for deep learning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Use autoencoder which has three layers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Target output = input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08436C-6AA8-465A-A2E5-109C4472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3922870"/>
            <a:ext cx="5547360" cy="26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reduction with autoencoder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Adoptation of autoencoder brings differentiation with LSI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LSI cannot scale for a large matrix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LSI conducts linear transformation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Nonlinear transformation appears to be more resilient to noises and various input data types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7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DNN based relevancy estimation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0BF41A0-2F9B-4DC0-B9E3-0C92B130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234303"/>
            <a:ext cx="3597842" cy="262369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7ECAC10-FFAB-4C8C-BD57-8EE1B4F7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0" y="1842915"/>
            <a:ext cx="6286910" cy="335931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D4D3F63-450B-4E78-BBB4-1786FFB914D2}"/>
              </a:ext>
            </a:extLst>
          </p:cNvPr>
          <p:cNvSpPr/>
          <p:nvPr/>
        </p:nvSpPr>
        <p:spPr>
          <a:xfrm>
            <a:off x="5181600" y="5811520"/>
            <a:ext cx="670560" cy="6813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43DD539-64B3-4796-933A-7AD02E65F7EB}"/>
              </a:ext>
            </a:extLst>
          </p:cNvPr>
          <p:cNvCxnSpPr>
            <a:stCxn id="9" idx="1"/>
            <a:endCxn id="5" idx="2"/>
          </p:cNvCxnSpPr>
          <p:nvPr/>
        </p:nvCxnSpPr>
        <p:spPr>
          <a:xfrm flipH="1" flipV="1">
            <a:off x="3314495" y="5202230"/>
            <a:ext cx="1867105" cy="949967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9050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DNN based relevancy estimation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In relevancy estimator DNN, autoencoder DNN, combiner DNN, fully connected (dense) layers are used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Feature selection is conducted using DNN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When training, output relevancy score is either 0 or 1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At prediction, score between 0 and 1 is obtained</a:t>
            </a:r>
          </a:p>
        </p:txBody>
      </p:sp>
    </p:spTree>
    <p:extLst>
      <p:ext uri="{BB962C8B-B14F-4D97-AF65-F5344CB8AC3E}">
        <p14:creationId xmlns:p14="http://schemas.microsoft.com/office/powerpoint/2010/main" val="270042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DNN based relevancy estimation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In relevancy estimator DNN, autoencoder DNN, combiner DNN, fully connected (dense) layers are used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Feature selection is conducted using DNN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When training, output relevancy score is either 0 or 1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At prediction, score between 0 and 1 is obtained</a:t>
            </a:r>
          </a:p>
        </p:txBody>
      </p:sp>
    </p:spTree>
    <p:extLst>
      <p:ext uri="{BB962C8B-B14F-4D97-AF65-F5344CB8AC3E}">
        <p14:creationId xmlns:p14="http://schemas.microsoft.com/office/powerpoint/2010/main" val="244722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Evaluated proposed system’s accuracy /compare with existing information retrieval and machine learning approaches / time efficiency / impact of parameters, components, features  /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Dataset : same with Ye et al.(cited)</a:t>
            </a:r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8BA8BC-4600-42FD-93FD-112D9E0E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74" y="3652280"/>
            <a:ext cx="5687060" cy="29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2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Comparison among proposed DNNLOC’s components</a:t>
            </a:r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B5D649-CC0C-464A-B938-37DA02E5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863"/>
            <a:ext cx="9144000" cy="37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Index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1996"/>
            <a:ext cx="7886700" cy="5150877"/>
          </a:xfrm>
        </p:spPr>
        <p:txBody>
          <a:bodyPr>
            <a:normAutofit/>
          </a:bodyPr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Overview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Model architecture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extraction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Feature reduction with autoencoder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DNN-based relevancy estimation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</a:t>
            </a:r>
          </a:p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10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(3)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A61B4F7A-A5A7-4CBF-8C7D-CB36A8EF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Accuracy comparison on the number of nodes in the hidden layer, Training data size</a:t>
            </a:r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BE73D0-15A1-455B-83D6-375D30A3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6" y="3543915"/>
            <a:ext cx="4300042" cy="25718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97E0229-CF1A-42B7-8D3B-5C6E1D64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43914"/>
            <a:ext cx="4055857" cy="25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(4)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Accuracy &amp; comparison with existing approaches</a:t>
            </a: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B : set of all bug reports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K : set of positions off buggy files in the ranked list</a:t>
            </a: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Index</a:t>
            </a:r>
            <a:r>
              <a:rPr lang="en-US" altLang="ko-KR" sz="2000" baseline="-2500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 = index of the highest ranked actual buggy file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ko-KR" sz="2000" baseline="-25000">
                <a:latin typeface="times" panose="02020603050405020304" pitchFamily="18" charset="0"/>
                <a:cs typeface="times" panose="02020603050405020304" pitchFamily="18" charset="0"/>
              </a:rPr>
              <a:t>testset</a:t>
            </a:r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 : number of cases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MAP, MRR are between 0 and 1, higher better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B6AB2B-691D-4915-9E80-BA02BA3C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54" y="2283031"/>
            <a:ext cx="5343492" cy="8214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B9F009-2618-42BF-975E-F2C2F0F0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4298065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(5)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85228C-D496-4483-BE25-B8382FE6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73" y="1277724"/>
            <a:ext cx="5402654" cy="55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Empirical evaluation (6)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Time efficiency analysis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CPU: Intel Xeon CPU E5-2650 2.00GHz(32cores), 126GB RAM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F2C94C-750A-4F61-A382-3EAD4061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840040"/>
            <a:ext cx="62579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1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BA0BC06E-93A7-4ADE-AE16-677760BB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Combined rVSM and DNN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Used another DNN to ensemble two models result with meta data at the same time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rVSM and DNN  well complement </a:t>
            </a:r>
            <a:endParaRPr lang="en-US" altLang="ko-KR" sz="16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Higher accuracy than state-of-the-art rVSM and DNN respectively</a:t>
            </a:r>
            <a:endParaRPr lang="en-US" altLang="ko-K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8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Overview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Object : bug localization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Bug localization : locating potential buggy files using a given bug report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Lexical mismatch is a key challenge in bug localization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Terms in bug reports does not match the terms in src codes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Propose DNN + rVSM(information retrieval) approach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DNN : used for relating terms in bug reports with terms in src files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rVSM : collects the feature on the textual similarity between bug reports and src files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rVSM and DNN complement each other in real world evaluation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50% precise bug localization with single suggested file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66% in 3-best suggestion</a:t>
            </a:r>
            <a:endParaRPr lang="ko-KR" altLang="en-US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21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Introduction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Software maintainance (bug fixing) is time consuming</a:t>
            </a:r>
            <a:endParaRPr lang="en-US" altLang="ko-KR" sz="16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Developers investigate and locate potential buggy files using bug reports</a:t>
            </a:r>
          </a:p>
          <a:p>
            <a:pPr lvl="2"/>
            <a: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  <a:t>Bug reports : description on the scenario when the softwave malfunctions + </a:t>
            </a:r>
            <a:b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  <a:t>may provide relevant information as well</a:t>
            </a:r>
          </a:p>
          <a:p>
            <a:pPr lvl="1"/>
            <a:r>
              <a:rPr lang="en-US" altLang="ko-KR" sz="2200">
                <a:latin typeface="times" panose="02020603050405020304" pitchFamily="18" charset="0"/>
                <a:cs typeface="times" panose="02020603050405020304" pitchFamily="18" charset="0"/>
              </a:rPr>
              <a:t>Quickly &amp; precisely locating bug files are crucial to efficiency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54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Introduction (2)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Two main categories of works exist to assist bug localization</a:t>
            </a:r>
          </a:p>
          <a:p>
            <a:pPr lvl="1"/>
            <a: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  <a:t>Falut localization : statisics of program analysis information </a:t>
            </a:r>
            <a:b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  <a:t>/ focus on the program’s semantics and execution</a:t>
            </a:r>
          </a:p>
          <a:p>
            <a:pPr lvl="1"/>
            <a:r>
              <a:rPr lang="en-US" altLang="ko-KR" sz="1800">
                <a:latin typeface="times" panose="02020603050405020304" pitchFamily="18" charset="0"/>
                <a:cs typeface="times" panose="02020603050405020304" pitchFamily="18" charset="0"/>
              </a:rPr>
              <a:t>Analyze contents of the bug report : use information retrieval methods such as Latent Dirichlet Allocation / Latent Semantic Indexing / probabilistic ranking / Vector space model, etc.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Machine learning is used for bug localization recently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Use previously fixed files as classification labels and assign each report </a:t>
            </a:r>
          </a:p>
          <a:p>
            <a:pPr lvl="2"/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Cannot suggest files that have not been fixed before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81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Introduction (3)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This paper develop DNNLOC (DNN + rVSM)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rVSM : extract features to measure similarity using texts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DNN : measure the relevancy (=similarity) between bug report and src code</a:t>
            </a:r>
          </a:p>
          <a:p>
            <a:pPr lvl="2"/>
            <a:r>
              <a:rPr lang="en-US" altLang="ko-KR" b="1">
                <a:latin typeface="times" panose="02020603050405020304" pitchFamily="18" charset="0"/>
                <a:cs typeface="times" panose="02020603050405020304" pitchFamily="18" charset="0"/>
              </a:rPr>
              <a:t>DNN is also used to combine DNN, rVSM, Metadats’s output</a:t>
            </a:r>
          </a:p>
          <a:p>
            <a:pPr marL="457200" lvl="1" indent="0">
              <a:buNone/>
            </a:pPr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&gt;&gt;&gt; Deal the lexical gap with DNN and use rVSM as feature extractor</a:t>
            </a:r>
            <a:endParaRPr lang="en-US" altLang="ko-KR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Autoencoder is used to make DNNLOC scalable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Reduce the dimensionality of data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Meta feature is additionaly extracted and used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Human’s knowledge into DNN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Ex) recently fixed files are more likely buggy files</a:t>
            </a: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94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Introduction (4)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6FBABDC-2874-415E-A508-7F1D5CE7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3" y="1321149"/>
            <a:ext cx="7411453" cy="5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Background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C03568DA-9307-4E68-996A-096BFF7D8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DNN models complex nonlinear relationships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Power comes from nonlinear activation functions, deep architecture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This paper uses primitive type of DNN, a multi-layer perceptron</a:t>
            </a:r>
            <a:endParaRPr lang="ko-KR" altLang="en-US" sz="24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9479A77-FA9A-4CF8-A84C-D4FEED80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2" y="2434653"/>
            <a:ext cx="4362662" cy="31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FCD00-2D95-4061-8082-A53A345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" panose="02020603050405020304" pitchFamily="18" charset="0"/>
                <a:cs typeface="times" panose="02020603050405020304" pitchFamily="18" charset="0"/>
              </a:rPr>
              <a:t>Model architecture (1)</a:t>
            </a:r>
            <a:endParaRPr lang="ko-KR" alt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0FF1E-CC42-40F7-8A53-6FD0A473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4311" cy="4614646"/>
          </a:xfrm>
        </p:spPr>
        <p:txBody>
          <a:bodyPr>
            <a:normAutofit/>
          </a:bodyPr>
          <a:lstStyle/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Generate positive / negative pair between a bug report and buggy file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</a:rPr>
              <a:t>Model architecture flow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</a:rPr>
              <a:t>Feature extraction </a:t>
            </a:r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reduce dimensionality using DNN (autoencoder)  parallelly processed features are all fed into DNN (MLP, combiner)  output score is used as confidence score</a:t>
            </a:r>
          </a:p>
          <a:p>
            <a:r>
              <a:rPr lang="en-US" altLang="ko-KR" sz="24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To compute the relevancy between a bug report and a file, text tokens are extracted</a:t>
            </a:r>
          </a:p>
          <a:p>
            <a:pPr lvl="1"/>
            <a:r>
              <a:rPr lang="en-US" altLang="ko-KR" sz="200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Identifiers, API method, classes, comments, textual descriptions of API</a:t>
            </a:r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endParaRPr lang="en-US" altLang="ko-K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AF54FF-05E5-4938-AEAE-D7F57BE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F951-54C6-4290-9C94-6D21AA48E6A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95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973</Words>
  <Application>Microsoft Office PowerPoint</Application>
  <PresentationFormat>화면 슬라이드 쇼(4:3)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times</vt:lpstr>
      <vt:lpstr>Wingdings</vt:lpstr>
      <vt:lpstr>Office 테마</vt:lpstr>
      <vt:lpstr>Bug Localization with Combination of Deep Learning and Information Retrieval</vt:lpstr>
      <vt:lpstr>Index</vt:lpstr>
      <vt:lpstr>Overview</vt:lpstr>
      <vt:lpstr>Introduction (1)</vt:lpstr>
      <vt:lpstr>Introduction (2)</vt:lpstr>
      <vt:lpstr>Introduction (3)</vt:lpstr>
      <vt:lpstr>Introduction (4)</vt:lpstr>
      <vt:lpstr>Background (1)</vt:lpstr>
      <vt:lpstr>Model architecture (1)</vt:lpstr>
      <vt:lpstr>Model architecture (2)</vt:lpstr>
      <vt:lpstr>Feature extraction (1)</vt:lpstr>
      <vt:lpstr>Feature extraction (2)</vt:lpstr>
      <vt:lpstr>Feature reduction with autoencoder (1)</vt:lpstr>
      <vt:lpstr>Feature reduction with autoencoder (2)</vt:lpstr>
      <vt:lpstr>DNN based relevancy estimation (1)</vt:lpstr>
      <vt:lpstr>DNN based relevancy estimation (2)</vt:lpstr>
      <vt:lpstr>DNN based relevancy estimation (2)</vt:lpstr>
      <vt:lpstr>Empirical evaluation (1)</vt:lpstr>
      <vt:lpstr>Empirical evaluation (2)</vt:lpstr>
      <vt:lpstr>Empirical evaluation (3)</vt:lpstr>
      <vt:lpstr>Empirical evaluation (4)</vt:lpstr>
      <vt:lpstr>Empirical evaluation (5)</vt:lpstr>
      <vt:lpstr>Empirical evaluation (6)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Condition Synthesis for Program Repair</dc:title>
  <dc:creator>JeeWon Jung</dc:creator>
  <cp:lastModifiedBy>Jung JeeWon</cp:lastModifiedBy>
  <cp:revision>174</cp:revision>
  <dcterms:created xsi:type="dcterms:W3CDTF">2018-04-12T13:03:51Z</dcterms:created>
  <dcterms:modified xsi:type="dcterms:W3CDTF">2018-05-10T18:15:10Z</dcterms:modified>
</cp:coreProperties>
</file>