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2"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7" r:id="rId32"/>
    <p:sldId id="306" r:id="rId33"/>
    <p:sldId id="308" r:id="rId3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0E7"/>
    <a:srgbClr val="F1B9DE"/>
    <a:srgbClr val="576BFB"/>
    <a:srgbClr val="C0E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5" autoAdjust="0"/>
    <p:restoredTop sz="83555" autoAdjust="0"/>
  </p:normalViewPr>
  <p:slideViewPr>
    <p:cSldViewPr snapToGrid="0">
      <p:cViewPr varScale="1">
        <p:scale>
          <a:sx n="108" d="100"/>
          <a:sy n="108" d="100"/>
        </p:scale>
        <p:origin x="141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A7C8E-90B1-3349-A969-7B5D47DECC3A}" type="datetimeFigureOut">
              <a:rPr lang="en-US" smtClean="0"/>
              <a:t>4/29/18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7093B-52D3-4949-AB97-1055C3A3AEE5}" type="slidenum">
              <a:rPr lang="en-US" smtClean="0"/>
              <a:t>‹#›</a:t>
            </a:fld>
            <a:endParaRPr lang="en-US"/>
          </a:p>
        </p:txBody>
      </p:sp>
    </p:spTree>
    <p:extLst>
      <p:ext uri="{BB962C8B-B14F-4D97-AF65-F5344CB8AC3E}">
        <p14:creationId xmlns:p14="http://schemas.microsoft.com/office/powerpoint/2010/main" val="29320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3</a:t>
            </a:fld>
            <a:endParaRPr lang="en-US"/>
          </a:p>
        </p:txBody>
      </p:sp>
    </p:spTree>
    <p:extLst>
      <p:ext uri="{BB962C8B-B14F-4D97-AF65-F5344CB8AC3E}">
        <p14:creationId xmlns:p14="http://schemas.microsoft.com/office/powerpoint/2010/main" val="120205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12</a:t>
            </a:fld>
            <a:endParaRPr lang="en-US"/>
          </a:p>
        </p:txBody>
      </p:sp>
    </p:spTree>
    <p:extLst>
      <p:ext uri="{BB962C8B-B14F-4D97-AF65-F5344CB8AC3E}">
        <p14:creationId xmlns:p14="http://schemas.microsoft.com/office/powerpoint/2010/main" val="96931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1.</a:t>
            </a:r>
            <a:r>
              <a:rPr lang="en-US" dirty="0" smtClean="0"/>
              <a:t> For most large-scale programs, the recompilation of one function often depends on some context information included in other files</a:t>
            </a:r>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13</a:t>
            </a:fld>
            <a:endParaRPr lang="en-US"/>
          </a:p>
        </p:txBody>
      </p:sp>
    </p:spTree>
    <p:extLst>
      <p:ext uri="{BB962C8B-B14F-4D97-AF65-F5344CB8AC3E}">
        <p14:creationId xmlns:p14="http://schemas.microsoft.com/office/powerpoint/2010/main" val="84823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14</a:t>
            </a:fld>
            <a:endParaRPr lang="en-US"/>
          </a:p>
        </p:txBody>
      </p:sp>
    </p:spTree>
    <p:extLst>
      <p:ext uri="{BB962C8B-B14F-4D97-AF65-F5344CB8AC3E}">
        <p14:creationId xmlns:p14="http://schemas.microsoft.com/office/powerpoint/2010/main" val="174451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15</a:t>
            </a:fld>
            <a:endParaRPr lang="en-US"/>
          </a:p>
        </p:txBody>
      </p:sp>
    </p:spTree>
    <p:extLst>
      <p:ext uri="{BB962C8B-B14F-4D97-AF65-F5344CB8AC3E}">
        <p14:creationId xmlns:p14="http://schemas.microsoft.com/office/powerpoint/2010/main" val="163543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16</a:t>
            </a:fld>
            <a:endParaRPr lang="en-US"/>
          </a:p>
        </p:txBody>
      </p:sp>
    </p:spTree>
    <p:extLst>
      <p:ext uri="{BB962C8B-B14F-4D97-AF65-F5344CB8AC3E}">
        <p14:creationId xmlns:p14="http://schemas.microsoft.com/office/powerpoint/2010/main" val="1335259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smtClean="0"/>
              <a:t>Note that the rules which can be utilized by </a:t>
            </a:r>
            <a:r>
              <a:rPr lang="en-US" dirty="0" err="1" smtClean="0"/>
              <a:t>WAutoRepair</a:t>
            </a:r>
            <a:r>
              <a:rPr lang="en-US" dirty="0" smtClean="0"/>
              <a:t> are not limited to </a:t>
            </a:r>
            <a:r>
              <a:rPr lang="en-US" dirty="0" err="1" smtClean="0"/>
              <a:t>Genprog</a:t>
            </a:r>
            <a:r>
              <a:rPr lang="en-US" dirty="0" smtClean="0"/>
              <a:t>, </a:t>
            </a:r>
            <a:r>
              <a:rPr lang="en-US" dirty="0" err="1" smtClean="0"/>
              <a:t>WAutoRepair</a:t>
            </a:r>
            <a:r>
              <a:rPr lang="en-US" dirty="0" smtClean="0"/>
              <a:t> also works well with other rules</a:t>
            </a:r>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17</a:t>
            </a:fld>
            <a:endParaRPr lang="en-US"/>
          </a:p>
        </p:txBody>
      </p:sp>
    </p:spTree>
    <p:extLst>
      <p:ext uri="{BB962C8B-B14F-4D97-AF65-F5344CB8AC3E}">
        <p14:creationId xmlns:p14="http://schemas.microsoft.com/office/powerpoint/2010/main" val="55007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r>
              <a:rPr lang="en-US" sz="1200" dirty="0" smtClean="0"/>
              <a:t>What we need is to generate the wrapper which is represented by a function with a special name which identifies itself as the wrapper for the wrapped function;</a:t>
            </a: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18</a:t>
            </a:fld>
            <a:endParaRPr lang="en-US"/>
          </a:p>
        </p:txBody>
      </p:sp>
    </p:spTree>
    <p:extLst>
      <p:ext uri="{BB962C8B-B14F-4D97-AF65-F5344CB8AC3E}">
        <p14:creationId xmlns:p14="http://schemas.microsoft.com/office/powerpoint/2010/main" val="133215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19</a:t>
            </a:fld>
            <a:endParaRPr lang="en-US"/>
          </a:p>
        </p:txBody>
      </p:sp>
    </p:spTree>
    <p:extLst>
      <p:ext uri="{BB962C8B-B14F-4D97-AF65-F5344CB8AC3E}">
        <p14:creationId xmlns:p14="http://schemas.microsoft.com/office/powerpoint/2010/main" val="1697577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20</a:t>
            </a:fld>
            <a:endParaRPr lang="en-US"/>
          </a:p>
        </p:txBody>
      </p:sp>
    </p:spTree>
    <p:extLst>
      <p:ext uri="{BB962C8B-B14F-4D97-AF65-F5344CB8AC3E}">
        <p14:creationId xmlns:p14="http://schemas.microsoft.com/office/powerpoint/2010/main" val="113191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21</a:t>
            </a:fld>
            <a:endParaRPr lang="en-US"/>
          </a:p>
        </p:txBody>
      </p:sp>
    </p:spTree>
    <p:extLst>
      <p:ext uri="{BB962C8B-B14F-4D97-AF65-F5344CB8AC3E}">
        <p14:creationId xmlns:p14="http://schemas.microsoft.com/office/powerpoint/2010/main" val="163887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4</a:t>
            </a:fld>
            <a:endParaRPr lang="en-US"/>
          </a:p>
        </p:txBody>
      </p:sp>
    </p:spTree>
    <p:extLst>
      <p:ext uri="{BB962C8B-B14F-4D97-AF65-F5344CB8AC3E}">
        <p14:creationId xmlns:p14="http://schemas.microsoft.com/office/powerpoint/2010/main" val="36776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22</a:t>
            </a:fld>
            <a:endParaRPr lang="en-US"/>
          </a:p>
        </p:txBody>
      </p:sp>
    </p:spTree>
    <p:extLst>
      <p:ext uri="{BB962C8B-B14F-4D97-AF65-F5344CB8AC3E}">
        <p14:creationId xmlns:p14="http://schemas.microsoft.com/office/powerpoint/2010/main" val="2103026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23</a:t>
            </a:fld>
            <a:endParaRPr lang="en-US"/>
          </a:p>
        </p:txBody>
      </p:sp>
    </p:spTree>
    <p:extLst>
      <p:ext uri="{BB962C8B-B14F-4D97-AF65-F5344CB8AC3E}">
        <p14:creationId xmlns:p14="http://schemas.microsoft.com/office/powerpoint/2010/main" val="25730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24</a:t>
            </a:fld>
            <a:endParaRPr lang="en-US"/>
          </a:p>
        </p:txBody>
      </p:sp>
    </p:spTree>
    <p:extLst>
      <p:ext uri="{BB962C8B-B14F-4D97-AF65-F5344CB8AC3E}">
        <p14:creationId xmlns:p14="http://schemas.microsoft.com/office/powerpoint/2010/main" val="692058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25</a:t>
            </a:fld>
            <a:endParaRPr lang="en-US"/>
          </a:p>
        </p:txBody>
      </p:sp>
    </p:spTree>
    <p:extLst>
      <p:ext uri="{BB962C8B-B14F-4D97-AF65-F5344CB8AC3E}">
        <p14:creationId xmlns:p14="http://schemas.microsoft.com/office/powerpoint/2010/main" val="254033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r>
              <a:rPr lang="en-US" dirty="0" smtClean="0"/>
              <a:t>Validating One Candidate Patch” column reports the average time overhead for validating ONE candidate patch, in terms of ”Compilation” (the average time spent in compilation for each successful trial), ”Positive test cases” and ”Negative test case” (the average time taken for the execution of test cases in a successful trial), ”Sum” (the whole time overhead to validate one patch for each repair); the ”Others” column gives the average time overhead spent on the other parts such as the modification to generate each successful patch</a:t>
            </a: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26</a:t>
            </a:fld>
            <a:endParaRPr lang="en-US"/>
          </a:p>
        </p:txBody>
      </p:sp>
    </p:spTree>
    <p:extLst>
      <p:ext uri="{BB962C8B-B14F-4D97-AF65-F5344CB8AC3E}">
        <p14:creationId xmlns:p14="http://schemas.microsoft.com/office/powerpoint/2010/main" val="1683945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27</a:t>
            </a:fld>
            <a:endParaRPr lang="en-US"/>
          </a:p>
        </p:txBody>
      </p:sp>
    </p:spTree>
    <p:extLst>
      <p:ext uri="{BB962C8B-B14F-4D97-AF65-F5344CB8AC3E}">
        <p14:creationId xmlns:p14="http://schemas.microsoft.com/office/powerpoint/2010/main" val="1840242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r>
              <a:rPr lang="en-US" dirty="0" err="1" smtClean="0"/>
              <a:t>WAutoRepair</a:t>
            </a:r>
            <a:r>
              <a:rPr lang="en-US" dirty="0" smtClean="0"/>
              <a:t> can alleviate the extra execution overhead with the application of sampling technique [9], which first evaluates the patched program on a random sample of test cases before the evaluation on the total test cases</a:t>
            </a: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28</a:t>
            </a:fld>
            <a:endParaRPr lang="en-US"/>
          </a:p>
        </p:txBody>
      </p:sp>
    </p:spTree>
    <p:extLst>
      <p:ext uri="{BB962C8B-B14F-4D97-AF65-F5344CB8AC3E}">
        <p14:creationId xmlns:p14="http://schemas.microsoft.com/office/powerpoint/2010/main" val="942864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r>
              <a:rPr lang="en-US" dirty="0" smtClean="0"/>
              <a:t>Application checkpoint-restart is the ability to save the state of a running application so that it can later resume its execution from the time of the checkpoint.</a:t>
            </a: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29</a:t>
            </a:fld>
            <a:endParaRPr lang="en-US"/>
          </a:p>
        </p:txBody>
      </p:sp>
    </p:spTree>
    <p:extLst>
      <p:ext uri="{BB962C8B-B14F-4D97-AF65-F5344CB8AC3E}">
        <p14:creationId xmlns:p14="http://schemas.microsoft.com/office/powerpoint/2010/main" val="480621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30</a:t>
            </a:fld>
            <a:endParaRPr lang="en-US"/>
          </a:p>
        </p:txBody>
      </p:sp>
    </p:spTree>
    <p:extLst>
      <p:ext uri="{BB962C8B-B14F-4D97-AF65-F5344CB8AC3E}">
        <p14:creationId xmlns:p14="http://schemas.microsoft.com/office/powerpoint/2010/main" val="372676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31</a:t>
            </a:fld>
            <a:endParaRPr lang="en-US"/>
          </a:p>
        </p:txBody>
      </p:sp>
    </p:spTree>
    <p:extLst>
      <p:ext uri="{BB962C8B-B14F-4D97-AF65-F5344CB8AC3E}">
        <p14:creationId xmlns:p14="http://schemas.microsoft.com/office/powerpoint/2010/main" val="19520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5</a:t>
            </a:fld>
            <a:endParaRPr lang="en-US"/>
          </a:p>
        </p:txBody>
      </p:sp>
    </p:spTree>
    <p:extLst>
      <p:ext uri="{BB962C8B-B14F-4D97-AF65-F5344CB8AC3E}">
        <p14:creationId xmlns:p14="http://schemas.microsoft.com/office/powerpoint/2010/main" val="2042074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32</a:t>
            </a:fld>
            <a:endParaRPr lang="en-US"/>
          </a:p>
        </p:txBody>
      </p:sp>
    </p:spTree>
    <p:extLst>
      <p:ext uri="{BB962C8B-B14F-4D97-AF65-F5344CB8AC3E}">
        <p14:creationId xmlns:p14="http://schemas.microsoft.com/office/powerpoint/2010/main" val="445654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750" indent="-285750">
              <a:spcBef>
                <a:spcPts val="600"/>
              </a:spcBef>
              <a:buFont typeface="Arial" panose="020B0604020202020204" pitchFamily="34" charset="0"/>
              <a:buChar char="•"/>
              <a:defRPr/>
            </a:pPr>
            <a:endParaRPr lang="en-US" sz="1200" dirty="0" smtClean="0"/>
          </a:p>
        </p:txBody>
      </p:sp>
      <p:sp>
        <p:nvSpPr>
          <p:cNvPr id="4" name="슬라이드 번호 개체 틀 3"/>
          <p:cNvSpPr>
            <a:spLocks noGrp="1"/>
          </p:cNvSpPr>
          <p:nvPr>
            <p:ph type="sldNum" sz="quarter" idx="10"/>
          </p:nvPr>
        </p:nvSpPr>
        <p:spPr/>
        <p:txBody>
          <a:bodyPr/>
          <a:lstStyle/>
          <a:p>
            <a:fld id="{A1A7093B-52D3-4949-AB97-1055C3A3AEE5}" type="slidenum">
              <a:rPr lang="en-US" smtClean="0"/>
              <a:t>33</a:t>
            </a:fld>
            <a:endParaRPr lang="en-US"/>
          </a:p>
        </p:txBody>
      </p:sp>
    </p:spTree>
    <p:extLst>
      <p:ext uri="{BB962C8B-B14F-4D97-AF65-F5344CB8AC3E}">
        <p14:creationId xmlns:p14="http://schemas.microsoft.com/office/powerpoint/2010/main" val="45888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6</a:t>
            </a:fld>
            <a:endParaRPr lang="en-US"/>
          </a:p>
        </p:txBody>
      </p:sp>
    </p:spTree>
    <p:extLst>
      <p:ext uri="{BB962C8B-B14F-4D97-AF65-F5344CB8AC3E}">
        <p14:creationId xmlns:p14="http://schemas.microsoft.com/office/powerpoint/2010/main" val="88401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Second : </a:t>
            </a:r>
            <a:r>
              <a:rPr lang="en-US" dirty="0" smtClean="0"/>
              <a:t>Instead of reinstalling and reconfiguring the recompiled program in order to make the patched program work well in strong recompilation, we can make a patch validly work by loading the shared library produced in weak recompilation, and then implement the update by aid of function wrapping mechanism supported generally by instrumentation tools</a:t>
            </a:r>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7</a:t>
            </a:fld>
            <a:endParaRPr lang="en-US"/>
          </a:p>
        </p:txBody>
      </p:sp>
    </p:spTree>
    <p:extLst>
      <p:ext uri="{BB962C8B-B14F-4D97-AF65-F5344CB8AC3E}">
        <p14:creationId xmlns:p14="http://schemas.microsoft.com/office/powerpoint/2010/main" val="179925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8</a:t>
            </a:fld>
            <a:endParaRPr lang="en-US"/>
          </a:p>
        </p:txBody>
      </p:sp>
    </p:spTree>
    <p:extLst>
      <p:ext uri="{BB962C8B-B14F-4D97-AF65-F5344CB8AC3E}">
        <p14:creationId xmlns:p14="http://schemas.microsoft.com/office/powerpoint/2010/main" val="110193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9</a:t>
            </a:fld>
            <a:endParaRPr lang="en-US"/>
          </a:p>
        </p:txBody>
      </p:sp>
    </p:spTree>
    <p:extLst>
      <p:ext uri="{BB962C8B-B14F-4D97-AF65-F5344CB8AC3E}">
        <p14:creationId xmlns:p14="http://schemas.microsoft.com/office/powerpoint/2010/main" val="1764412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10</a:t>
            </a:fld>
            <a:endParaRPr lang="en-US"/>
          </a:p>
        </p:txBody>
      </p:sp>
    </p:spTree>
    <p:extLst>
      <p:ext uri="{BB962C8B-B14F-4D97-AF65-F5344CB8AC3E}">
        <p14:creationId xmlns:p14="http://schemas.microsoft.com/office/powerpoint/2010/main" val="1814389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11</a:t>
            </a:fld>
            <a:endParaRPr lang="en-US"/>
          </a:p>
        </p:txBody>
      </p:sp>
    </p:spTree>
    <p:extLst>
      <p:ext uri="{BB962C8B-B14F-4D97-AF65-F5344CB8AC3E}">
        <p14:creationId xmlns:p14="http://schemas.microsoft.com/office/powerpoint/2010/main" val="176455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7DEE64B3-E764-4E62-9BD6-213C6C969816}" type="datetimeFigureOut">
              <a:rPr lang="ko-KR" altLang="en-US" smtClean="0"/>
              <a:pPr/>
              <a:t>2018. 4. 29.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401014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DEE64B3-E764-4E62-9BD6-213C6C969816}" type="datetimeFigureOut">
              <a:rPr lang="ko-KR" altLang="en-US" smtClean="0"/>
              <a:pPr/>
              <a:t>2018. 4. 29.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143962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DEE64B3-E764-4E62-9BD6-213C6C969816}" type="datetimeFigureOut">
              <a:rPr lang="ko-KR" altLang="en-US" smtClean="0"/>
              <a:pPr/>
              <a:t>2018. 4. 29.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232504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DEE64B3-E764-4E62-9BD6-213C6C969816}" type="datetimeFigureOut">
              <a:rPr lang="ko-KR" altLang="en-US" smtClean="0"/>
              <a:pPr/>
              <a:t>2018. 4. 29.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33093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7DEE64B3-E764-4E62-9BD6-213C6C969816}" type="datetimeFigureOut">
              <a:rPr lang="ko-KR" altLang="en-US" smtClean="0"/>
              <a:pPr/>
              <a:t>2018. 4. 29.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112849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7DEE64B3-E764-4E62-9BD6-213C6C969816}" type="datetimeFigureOut">
              <a:rPr lang="ko-KR" altLang="en-US" smtClean="0"/>
              <a:pPr/>
              <a:t>2018. 4. 29.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316057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7DEE64B3-E764-4E62-9BD6-213C6C969816}" type="datetimeFigureOut">
              <a:rPr lang="ko-KR" altLang="en-US" smtClean="0"/>
              <a:pPr/>
              <a:t>2018. 4. 29.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246520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7DEE64B3-E764-4E62-9BD6-213C6C969816}" type="datetimeFigureOut">
              <a:rPr lang="ko-KR" altLang="en-US" smtClean="0"/>
              <a:pPr/>
              <a:t>2018. 4. 29.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377340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DEE64B3-E764-4E62-9BD6-213C6C969816}" type="datetimeFigureOut">
              <a:rPr lang="ko-KR" altLang="en-US" smtClean="0"/>
              <a:pPr/>
              <a:t>2018. 4. 29.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18354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7DEE64B3-E764-4E62-9BD6-213C6C969816}" type="datetimeFigureOut">
              <a:rPr lang="ko-KR" altLang="en-US" smtClean="0"/>
              <a:pPr/>
              <a:t>2018. 4. 29.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410785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7DEE64B3-E764-4E62-9BD6-213C6C969816}" type="datetimeFigureOut">
              <a:rPr lang="ko-KR" altLang="en-US" smtClean="0"/>
              <a:pPr/>
              <a:t>2018. 4. 29.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41403669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E64B3-E764-4E62-9BD6-213C6C969816}" type="datetimeFigureOut">
              <a:rPr lang="ko-KR" altLang="en-US" smtClean="0"/>
              <a:pPr/>
              <a:t>2018. 4. 29.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3534139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8"/>
          <p:cNvGrpSpPr/>
          <p:nvPr/>
        </p:nvGrpSpPr>
        <p:grpSpPr>
          <a:xfrm>
            <a:off x="3" y="2913564"/>
            <a:ext cx="12191997" cy="707886"/>
            <a:chOff x="2" y="2913564"/>
            <a:chExt cx="12191997" cy="707886"/>
          </a:xfrm>
        </p:grpSpPr>
        <p:sp>
          <p:nvSpPr>
            <p:cNvPr id="10" name="직사각형 9"/>
            <p:cNvSpPr/>
            <p:nvPr/>
          </p:nvSpPr>
          <p:spPr>
            <a:xfrm>
              <a:off x="8807484" y="3366017"/>
              <a:ext cx="3384515" cy="160954"/>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KoPub돋움체_Pro Bold" panose="02020603020101020101" pitchFamily="18" charset="-127"/>
                <a:ea typeface="KoPub돋움체_Pro Bold" panose="02020603020101020101" pitchFamily="18" charset="-127"/>
              </a:endParaRPr>
            </a:p>
          </p:txBody>
        </p:sp>
        <p:sp>
          <p:nvSpPr>
            <p:cNvPr id="11" name="직사각형 10"/>
            <p:cNvSpPr/>
            <p:nvPr/>
          </p:nvSpPr>
          <p:spPr>
            <a:xfrm>
              <a:off x="2" y="2999465"/>
              <a:ext cx="2909452" cy="171248"/>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KoPub돋움체_Pro Bold" panose="02020603020101020101" pitchFamily="18" charset="-127"/>
                <a:ea typeface="KoPub돋움체_Pro Bold" panose="02020603020101020101" pitchFamily="18" charset="-127"/>
              </a:endParaRPr>
            </a:p>
          </p:txBody>
        </p:sp>
        <p:sp>
          <p:nvSpPr>
            <p:cNvPr id="12" name="TextBox 11"/>
            <p:cNvSpPr txBox="1"/>
            <p:nvPr/>
          </p:nvSpPr>
          <p:spPr>
            <a:xfrm>
              <a:off x="2909454" y="2913564"/>
              <a:ext cx="5898030" cy="707886"/>
            </a:xfrm>
            <a:prstGeom prst="rect">
              <a:avLst/>
            </a:prstGeom>
            <a:noFill/>
          </p:spPr>
          <p:txBody>
            <a:bodyPr wrap="square" rtlCol="0">
              <a:spAutoFit/>
            </a:bodyPr>
            <a:lstStyle/>
            <a:p>
              <a:r>
                <a:rPr lang="en-US" altLang="ko-KR" sz="2000" b="1" dirty="0" smtClean="0">
                  <a:latin typeface="KoPub돋움체_Pro Bold" panose="02020603020101020101" pitchFamily="18" charset="-127"/>
                  <a:ea typeface="KoPub돋움체_Pro Bold" panose="02020603020101020101" pitchFamily="18" charset="-127"/>
                </a:rPr>
                <a:t>Making Automatic Repair for Large-scale Programs More Efficient Using Weak Recompilation</a:t>
              </a:r>
              <a:endParaRPr lang="ko-KR" altLang="en-US" sz="2000" b="1" dirty="0">
                <a:latin typeface="KoPub돋움체_Pro Bold" panose="02020603020101020101" pitchFamily="18" charset="-127"/>
                <a:ea typeface="KoPub돋움체_Pro Bold" panose="02020603020101020101" pitchFamily="18" charset="-127"/>
              </a:endParaRPr>
            </a:p>
          </p:txBody>
        </p:sp>
      </p:grpSp>
      <p:sp>
        <p:nvSpPr>
          <p:cNvPr id="13" name="TextBox 12"/>
          <p:cNvSpPr txBox="1"/>
          <p:nvPr/>
        </p:nvSpPr>
        <p:spPr>
          <a:xfrm>
            <a:off x="8807485" y="3642060"/>
            <a:ext cx="2037737" cy="338554"/>
          </a:xfrm>
          <a:prstGeom prst="rect">
            <a:avLst/>
          </a:prstGeom>
          <a:noFill/>
        </p:spPr>
        <p:txBody>
          <a:bodyPr wrap="none" rtlCol="0">
            <a:spAutoFit/>
          </a:bodyPr>
          <a:lstStyle/>
          <a:p>
            <a:r>
              <a:rPr lang="en-US" altLang="ko-KR" sz="1600" b="1" dirty="0">
                <a:latin typeface="KoPub돋움체_Pro Bold" pitchFamily="18" charset="-127"/>
                <a:ea typeface="KoPub돋움체_Pro Bold" pitchFamily="18" charset="-127"/>
              </a:rPr>
              <a:t>G2018920004 </a:t>
            </a:r>
            <a:r>
              <a:rPr lang="ko-KR" altLang="en-US" sz="1600" b="1" dirty="0">
                <a:latin typeface="KoPub돋움체_Pro Bold" pitchFamily="18" charset="-127"/>
                <a:ea typeface="KoPub돋움체_Pro Bold" pitchFamily="18" charset="-127"/>
              </a:rPr>
              <a:t>민경식</a:t>
            </a:r>
          </a:p>
        </p:txBody>
      </p:sp>
      <p:sp>
        <p:nvSpPr>
          <p:cNvPr id="2" name="TextBox 1">
            <a:extLst>
              <a:ext uri="{FF2B5EF4-FFF2-40B4-BE49-F238E27FC236}">
                <a16:creationId xmlns="" xmlns:a16="http://schemas.microsoft.com/office/drawing/2014/main" id="{7AA0C099-8D02-4897-8EE9-E4085B80608D}"/>
              </a:ext>
            </a:extLst>
          </p:cNvPr>
          <p:cNvSpPr txBox="1"/>
          <p:nvPr/>
        </p:nvSpPr>
        <p:spPr>
          <a:xfrm>
            <a:off x="422031" y="3899645"/>
            <a:ext cx="4636857" cy="1754326"/>
          </a:xfrm>
          <a:prstGeom prst="rect">
            <a:avLst/>
          </a:prstGeom>
          <a:noFill/>
        </p:spPr>
        <p:txBody>
          <a:bodyPr wrap="square" rtlCol="0">
            <a:spAutoFit/>
          </a:bodyPr>
          <a:lstStyle/>
          <a:p>
            <a:r>
              <a:rPr lang="en-US" dirty="0" err="1"/>
              <a:t>Yuhua</a:t>
            </a:r>
            <a:r>
              <a:rPr lang="en-US" dirty="0"/>
              <a:t> Qi, </a:t>
            </a:r>
            <a:r>
              <a:rPr lang="en-US" dirty="0" err="1"/>
              <a:t>Xiaoguang</a:t>
            </a:r>
            <a:r>
              <a:rPr lang="en-US" dirty="0"/>
              <a:t> </a:t>
            </a:r>
            <a:r>
              <a:rPr lang="en-US" dirty="0" smtClean="0"/>
              <a:t>Mao, Yan Lei</a:t>
            </a:r>
          </a:p>
          <a:p>
            <a:r>
              <a:rPr lang="en-US" dirty="0"/>
              <a:t>National University of Defense Technology Changsha, </a:t>
            </a:r>
            <a:r>
              <a:rPr lang="en-US" dirty="0" smtClean="0"/>
              <a:t>China</a:t>
            </a:r>
          </a:p>
          <a:p>
            <a:endParaRPr lang="en-US" altLang="ko-KR" dirty="0"/>
          </a:p>
          <a:p>
            <a:endParaRPr lang="en-US" altLang="ko-KR" dirty="0"/>
          </a:p>
          <a:p>
            <a:r>
              <a:rPr lang="en-US" altLang="ko-KR" dirty="0" smtClean="0"/>
              <a:t>28</a:t>
            </a:r>
            <a:r>
              <a:rPr lang="en-US" altLang="ko-KR" baseline="30000" dirty="0" smtClean="0"/>
              <a:t>th</a:t>
            </a:r>
            <a:r>
              <a:rPr lang="en-US" altLang="ko-KR" dirty="0" smtClean="0"/>
              <a:t> IEEE ICSM 2012</a:t>
            </a:r>
            <a:endParaRPr lang="ko-KR" altLang="en-US" dirty="0"/>
          </a:p>
        </p:txBody>
      </p:sp>
    </p:spTree>
    <p:extLst>
      <p:ext uri="{BB962C8B-B14F-4D97-AF65-F5344CB8AC3E}">
        <p14:creationId xmlns:p14="http://schemas.microsoft.com/office/powerpoint/2010/main" val="116196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5034712"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2</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Weak Recompilation(</a:t>
            </a:r>
            <a:r>
              <a:rPr lang="en-US" sz="2400" b="1" dirty="0" smtClean="0"/>
              <a:t>Overview)</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mc:AlternateContent xmlns:mc="http://schemas.openxmlformats.org/markup-compatibility/2006">
        <mc:Choice xmlns:a14="http://schemas.microsoft.com/office/drawing/2010/main" Requires="a14">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7041313" cy="3724096"/>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sz="2400" dirty="0" smtClean="0"/>
                  <a:t>With </a:t>
                </a:r>
                <a:r>
                  <a:rPr lang="en-US" sz="2400" dirty="0"/>
                  <a:t>existing fault localization </a:t>
                </a:r>
                <a:r>
                  <a:rPr lang="en-US" sz="2400" dirty="0" smtClean="0"/>
                  <a:t>technique, the </a:t>
                </a:r>
                <a:r>
                  <a:rPr lang="en-US" sz="2400" dirty="0"/>
                  <a:t>component of </a:t>
                </a:r>
                <a14:m>
                  <m:oMath xmlns:m="http://schemas.openxmlformats.org/officeDocument/2006/math">
                    <m:sSub>
                      <m:sSubPr>
                        <m:ctrlPr>
                          <a:rPr lang="en-US" sz="2400" i="1" smtClean="0">
                            <a:latin typeface="Cambria Math" charset="0"/>
                          </a:rPr>
                        </m:ctrlPr>
                      </m:sSubPr>
                      <m:e>
                        <m:r>
                          <a:rPr lang="en-US" sz="2400" b="0" i="1" smtClean="0">
                            <a:latin typeface="Cambria Math" charset="0"/>
                          </a:rPr>
                          <m:t>𝑐</m:t>
                        </m:r>
                      </m:e>
                      <m:sub>
                        <m:r>
                          <a:rPr lang="en-US" sz="2400" b="0" i="1" smtClean="0">
                            <a:latin typeface="Cambria Math" charset="0"/>
                          </a:rPr>
                          <m:t>𝑖</m:t>
                        </m:r>
                      </m:sub>
                    </m:sSub>
                  </m:oMath>
                </a14:m>
                <a:r>
                  <a:rPr lang="en-US" sz="2400" dirty="0" smtClean="0"/>
                  <a:t> </a:t>
                </a:r>
                <a:r>
                  <a:rPr lang="en-US" sz="2400" dirty="0"/>
                  <a:t>is located as the defective one causing a </a:t>
                </a:r>
                <a:r>
                  <a:rPr lang="en-US" sz="2400" dirty="0" smtClean="0"/>
                  <a:t>failure</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14:m>
                  <m:oMath xmlns:m="http://schemas.openxmlformats.org/officeDocument/2006/math">
                    <m:sSub>
                      <m:sSubPr>
                        <m:ctrlPr>
                          <a:rPr lang="en-US" sz="2400" i="1">
                            <a:latin typeface="Cambria Math" charset="0"/>
                          </a:rPr>
                        </m:ctrlPr>
                      </m:sSubPr>
                      <m:e>
                        <m:r>
                          <a:rPr lang="en-US" sz="2400" i="1">
                            <a:latin typeface="Cambria Math" charset="0"/>
                          </a:rPr>
                          <m:t>𝑐</m:t>
                        </m:r>
                      </m:e>
                      <m:sub>
                        <m:r>
                          <a:rPr lang="en-US" sz="2400" i="1">
                            <a:latin typeface="Cambria Math" charset="0"/>
                          </a:rPr>
                          <m:t>𝑖</m:t>
                        </m:r>
                      </m:sub>
                    </m:sSub>
                  </m:oMath>
                </a14:m>
                <a:r>
                  <a:rPr lang="en-US" sz="2400" dirty="0"/>
                  <a:t> is modified to repair the program, and thus corresponding </a:t>
                </a:r>
                <a14:m>
                  <m:oMath xmlns:m="http://schemas.openxmlformats.org/officeDocument/2006/math">
                    <m:sSub>
                      <m:sSubPr>
                        <m:ctrlPr>
                          <a:rPr lang="en-US" sz="2400" i="1">
                            <a:latin typeface="Cambria Math" charset="0"/>
                          </a:rPr>
                        </m:ctrlPr>
                      </m:sSubPr>
                      <m:e>
                        <m:r>
                          <a:rPr lang="en-US" sz="2400" i="1">
                            <a:latin typeface="Cambria Math" charset="0"/>
                          </a:rPr>
                          <m:t>𝑐</m:t>
                        </m:r>
                      </m:e>
                      <m:sub>
                        <m:r>
                          <a:rPr lang="en-US" sz="2400" i="1">
                            <a:latin typeface="Cambria Math" charset="0"/>
                          </a:rPr>
                          <m:t>𝑖</m:t>
                        </m:r>
                      </m:sub>
                    </m:sSub>
                  </m:oMath>
                </a14:m>
                <a:r>
                  <a:rPr lang="en-US" sz="2400" dirty="0"/>
                  <a:t> </a:t>
                </a:r>
                <a:r>
                  <a:rPr lang="en-US" sz="2400" dirty="0" smtClean="0"/>
                  <a:t>‘ is obtained</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the </a:t>
                </a:r>
                <a14:m>
                  <m:oMath xmlns:m="http://schemas.openxmlformats.org/officeDocument/2006/math">
                    <m:sSub>
                      <m:sSubPr>
                        <m:ctrlPr>
                          <a:rPr lang="en-US" sz="2400" i="1">
                            <a:latin typeface="Cambria Math" charset="0"/>
                          </a:rPr>
                        </m:ctrlPr>
                      </m:sSubPr>
                      <m:e>
                        <m:r>
                          <a:rPr lang="en-US" sz="2400" i="1">
                            <a:latin typeface="Cambria Math" charset="0"/>
                          </a:rPr>
                          <m:t>𝑐</m:t>
                        </m:r>
                      </m:e>
                      <m:sub>
                        <m:r>
                          <a:rPr lang="en-US" sz="2400" i="1">
                            <a:latin typeface="Cambria Math" charset="0"/>
                          </a:rPr>
                          <m:t>𝑖</m:t>
                        </m:r>
                      </m:sub>
                    </m:sSub>
                  </m:oMath>
                </a14:m>
                <a:r>
                  <a:rPr lang="en-US" sz="2400" dirty="0"/>
                  <a:t> </a:t>
                </a:r>
                <a:r>
                  <a:rPr lang="en-US" sz="2400" dirty="0"/>
                  <a:t>‘ </a:t>
                </a:r>
                <a:r>
                  <a:rPr lang="en-US" sz="2400" dirty="0"/>
                  <a:t>component needs only to be compiled to a shared library</a:t>
                </a:r>
                <a:endParaRPr lang="en-US" sz="2400" dirty="0" smtClean="0"/>
              </a:p>
            </p:txBody>
          </p:sp>
        </mc:Choice>
        <mc:Fallback>
          <p:sp>
            <p:nvSpPr>
              <p:cNvPr id="4" name="Rectangle 8">
                <a:extLst>
                  <a:ext uri="{FF2B5EF4-FFF2-40B4-BE49-F238E27FC236}">
                    <a16:creationId xmlns="" xmlns:a16="http://schemas.microsoft.com/office/drawing/2014/main" id="{AA0C94F6-426E-4ACA-B9D7-5AC327077601}"/>
                  </a:ext>
                </a:extLst>
              </p:cNvPr>
              <p:cNvSpPr>
                <a:spLocks noRot="1" noChangeAspect="1" noMove="1" noResize="1" noEditPoints="1" noAdjustHandles="1" noChangeArrowheads="1" noChangeShapeType="1" noTextEdit="1"/>
              </p:cNvSpPr>
              <p:nvPr/>
            </p:nvSpPr>
            <p:spPr bwMode="auto">
              <a:xfrm>
                <a:off x="473123" y="1271565"/>
                <a:ext cx="7041313" cy="3724096"/>
              </a:xfrm>
              <a:prstGeom prst="rect">
                <a:avLst/>
              </a:prstGeom>
              <a:blipFill rotWithShape="0">
                <a:blip r:embed="rId3"/>
                <a:stretch>
                  <a:fillRect l="-1212" t="-1311" r="-2165" b="-2951"/>
                </a:stretch>
              </a:blipFill>
              <a:ln w="9525">
                <a:noFill/>
                <a:miter lim="800000"/>
                <a:headEnd/>
                <a:tailEnd/>
              </a:ln>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436" y="2316292"/>
            <a:ext cx="4677564" cy="3469337"/>
          </a:xfrm>
          <a:prstGeom prst="rect">
            <a:avLst/>
          </a:prstGeom>
        </p:spPr>
      </p:pic>
    </p:spTree>
    <p:extLst>
      <p:ext uri="{BB962C8B-B14F-4D97-AF65-F5344CB8AC3E}">
        <p14:creationId xmlns:p14="http://schemas.microsoft.com/office/powerpoint/2010/main" val="77747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6899133"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2</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Weak Recompilation(</a:t>
            </a:r>
            <a:r>
              <a:rPr lang="en-US" sz="2400" b="1" dirty="0"/>
              <a:t>Program Components</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8742129" cy="5355312"/>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sz="2400" dirty="0"/>
              <a:t>T</a:t>
            </a:r>
            <a:r>
              <a:rPr lang="en-US" sz="2400" dirty="0" smtClean="0"/>
              <a:t>he </a:t>
            </a:r>
            <a:r>
              <a:rPr lang="en-US" sz="2400" dirty="0"/>
              <a:t>C component preliminarily refers to one of three types: function, class and </a:t>
            </a:r>
            <a:r>
              <a:rPr lang="en-US" sz="2400" dirty="0" smtClean="0"/>
              <a:t>file</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Many bugs are merely a few simply program faults which can be fixed by a few trivial changes, and these changes often locate in the same </a:t>
            </a:r>
            <a:r>
              <a:rPr lang="en-US" sz="2400" dirty="0" smtClean="0"/>
              <a:t>function</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We found that all the 55 bugs can be fixed within one function after we reproduced all these experiments on </a:t>
            </a:r>
            <a:r>
              <a:rPr lang="en-US" sz="2400" dirty="0" err="1" smtClean="0"/>
              <a:t>Genprog</a:t>
            </a:r>
            <a:endParaRPr lang="en-US" sz="2400" dirty="0" smtClean="0"/>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Hence, to some extent it is reasonable to limit the the modifiable code scope in one function body</a:t>
            </a:r>
            <a:endParaRPr lang="en-US" sz="2400" dirty="0" smtClean="0"/>
          </a:p>
        </p:txBody>
      </p:sp>
    </p:spTree>
    <p:extLst>
      <p:ext uri="{BB962C8B-B14F-4D97-AF65-F5344CB8AC3E}">
        <p14:creationId xmlns:p14="http://schemas.microsoft.com/office/powerpoint/2010/main" val="127796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446705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2</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Weak Recompilation(</a:t>
            </a:r>
            <a:r>
              <a:rPr lang="en-US" sz="2400" b="1" dirty="0" smtClean="0"/>
              <a:t>Patch)</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mc:AlternateContent xmlns:mc="http://schemas.openxmlformats.org/markup-compatibility/2006">
        <mc:Choice xmlns:a14="http://schemas.microsoft.com/office/drawing/2010/main" Requires="a14">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8742129" cy="4093428"/>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sz="2400" dirty="0"/>
                  <a:t>Patch </a:t>
                </a:r>
                <a:r>
                  <a:rPr lang="en-US" sz="2400" dirty="0" smtClean="0"/>
                  <a:t>Description</a:t>
                </a:r>
              </a:p>
              <a:p>
                <a:pPr lvl="1">
                  <a:spcBef>
                    <a:spcPts val="600"/>
                  </a:spcBef>
                  <a:defRPr/>
                </a:pPr>
                <a:r>
                  <a:rPr lang="en-US" sz="2400" dirty="0" smtClean="0"/>
                  <a:t>-A </a:t>
                </a:r>
                <a:r>
                  <a:rPr lang="en-US" sz="2400" dirty="0"/>
                  <a:t>patch produced by weak recompilation includes full code of the </a:t>
                </a:r>
                <a14:m>
                  <m:oMath xmlns:m="http://schemas.openxmlformats.org/officeDocument/2006/math">
                    <m:sSub>
                      <m:sSubPr>
                        <m:ctrlPr>
                          <a:rPr lang="en-US" sz="2400" i="1">
                            <a:latin typeface="Cambria Math" charset="0"/>
                          </a:rPr>
                        </m:ctrlPr>
                      </m:sSubPr>
                      <m:e>
                        <m:r>
                          <a:rPr lang="en-US" sz="2400" i="1">
                            <a:latin typeface="Cambria Math" charset="0"/>
                          </a:rPr>
                          <m:t>𝑐</m:t>
                        </m:r>
                      </m:e>
                      <m:sub>
                        <m:r>
                          <a:rPr lang="en-US" sz="2400" i="1">
                            <a:latin typeface="Cambria Math" charset="0"/>
                          </a:rPr>
                          <m:t>𝑖</m:t>
                        </m:r>
                      </m:sub>
                    </m:sSub>
                  </m:oMath>
                </a14:m>
                <a:r>
                  <a:rPr lang="en-US" sz="2400" dirty="0"/>
                  <a:t> </a:t>
                </a:r>
                <a:r>
                  <a:rPr lang="en-US" sz="2400" dirty="0"/>
                  <a:t>‘ component, which will subsequently take the </a:t>
                </a:r>
                <a14:m>
                  <m:oMath xmlns:m="http://schemas.openxmlformats.org/officeDocument/2006/math">
                    <m:sSub>
                      <m:sSubPr>
                        <m:ctrlPr>
                          <a:rPr lang="en-US" sz="2400" i="1">
                            <a:latin typeface="Cambria Math" charset="0"/>
                          </a:rPr>
                        </m:ctrlPr>
                      </m:sSubPr>
                      <m:e>
                        <m:r>
                          <a:rPr lang="en-US" sz="2400" i="1">
                            <a:latin typeface="Cambria Math" charset="0"/>
                          </a:rPr>
                          <m:t>𝑐</m:t>
                        </m:r>
                      </m:e>
                      <m:sub>
                        <m:r>
                          <a:rPr lang="en-US" sz="2400" i="1">
                            <a:latin typeface="Cambria Math" charset="0"/>
                          </a:rPr>
                          <m:t>𝑖</m:t>
                        </m:r>
                      </m:sub>
                    </m:sSub>
                  </m:oMath>
                </a14:m>
                <a:r>
                  <a:rPr lang="en-US" sz="2400" dirty="0"/>
                  <a:t> </a:t>
                </a:r>
                <a:r>
                  <a:rPr lang="en-US" sz="2400" dirty="0" smtClean="0"/>
                  <a:t>’s </a:t>
                </a:r>
                <a:r>
                  <a:rPr lang="en-US" sz="2400" dirty="0"/>
                  <a:t>place to be called by the original program to check whether the patch is valid or </a:t>
                </a:r>
                <a:r>
                  <a:rPr lang="en-US" sz="2400" dirty="0" smtClean="0"/>
                  <a:t>not</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Patch </a:t>
                </a:r>
                <a:r>
                  <a:rPr lang="en-US" sz="2400" dirty="0" smtClean="0"/>
                  <a:t>Generation</a:t>
                </a:r>
              </a:p>
              <a:p>
                <a:pPr lvl="1">
                  <a:spcBef>
                    <a:spcPts val="600"/>
                  </a:spcBef>
                  <a:defRPr/>
                </a:pPr>
                <a:r>
                  <a:rPr lang="en-US" sz="2400" dirty="0"/>
                  <a:t>- </a:t>
                </a:r>
                <a:r>
                  <a:rPr lang="en-US" sz="2400" dirty="0" smtClean="0"/>
                  <a:t>We </a:t>
                </a:r>
                <a:r>
                  <a:rPr lang="en-US" sz="2400" dirty="0"/>
                  <a:t>have implemented a patch generator, which is based on CIL-1.3.7 in </a:t>
                </a:r>
                <a:r>
                  <a:rPr lang="en-US" sz="2400" dirty="0" err="1"/>
                  <a:t>OCaml</a:t>
                </a:r>
                <a:r>
                  <a:rPr lang="en-US" sz="2400" dirty="0"/>
                  <a:t> language to construct patches for C programs in function-level weak recompilation</a:t>
                </a:r>
                <a:endParaRPr lang="en-US" sz="2400" dirty="0" smtClean="0"/>
              </a:p>
            </p:txBody>
          </p:sp>
        </mc:Choice>
        <mc:Fallback>
          <p:sp>
            <p:nvSpPr>
              <p:cNvPr id="4" name="Rectangle 8">
                <a:extLst>
                  <a:ext uri="{FF2B5EF4-FFF2-40B4-BE49-F238E27FC236}">
                    <a16:creationId xmlns="" xmlns:a16="http://schemas.microsoft.com/office/drawing/2014/main" id="{AA0C94F6-426E-4ACA-B9D7-5AC327077601}"/>
                  </a:ext>
                </a:extLst>
              </p:cNvPr>
              <p:cNvSpPr>
                <a:spLocks noRot="1" noChangeAspect="1" noMove="1" noResize="1" noEditPoints="1" noAdjustHandles="1" noChangeArrowheads="1" noChangeShapeType="1" noTextEdit="1"/>
              </p:cNvSpPr>
              <p:nvPr/>
            </p:nvSpPr>
            <p:spPr bwMode="auto">
              <a:xfrm>
                <a:off x="473123" y="1271565"/>
                <a:ext cx="8742129" cy="4093428"/>
              </a:xfrm>
              <a:prstGeom prst="rect">
                <a:avLst/>
              </a:prstGeom>
              <a:blipFill rotWithShape="0">
                <a:blip r:embed="rId3"/>
                <a:stretch>
                  <a:fillRect l="-976" t="-1192" r="-2232" b="-253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34602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446705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2</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Weak Recompilation(</a:t>
            </a:r>
            <a:r>
              <a:rPr lang="en-US" sz="2400" b="1" dirty="0" smtClean="0"/>
              <a:t>Patch)</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4" y="1271565"/>
            <a:ext cx="8373994" cy="5216813"/>
          </a:xfrm>
          <a:prstGeom prst="rect">
            <a:avLst/>
          </a:prstGeom>
          <a:noFill/>
          <a:ln w="9525">
            <a:noFill/>
            <a:miter lim="800000"/>
            <a:headEnd/>
            <a:tailEnd/>
          </a:ln>
        </p:spPr>
        <p:txBody>
          <a:bodyPr wrap="square">
            <a:spAutoFit/>
          </a:bodyPr>
          <a:lstStyle/>
          <a:p>
            <a:pPr marL="457200" indent="-457200">
              <a:spcBef>
                <a:spcPts val="600"/>
              </a:spcBef>
              <a:buFont typeface="+mj-lt"/>
              <a:buAutoNum type="arabicPeriod"/>
              <a:defRPr/>
            </a:pPr>
            <a:endParaRPr lang="en-US" sz="2400" dirty="0" smtClean="0"/>
          </a:p>
          <a:p>
            <a:pPr marL="457200" indent="-457200">
              <a:spcBef>
                <a:spcPts val="600"/>
              </a:spcBef>
              <a:buFont typeface="+mj-lt"/>
              <a:buAutoNum type="arabicPeriod"/>
              <a:defRPr/>
            </a:pPr>
            <a:endParaRPr lang="en-US" sz="2400" dirty="0"/>
          </a:p>
          <a:p>
            <a:pPr marL="457200" indent="-457200">
              <a:spcBef>
                <a:spcPts val="600"/>
              </a:spcBef>
              <a:buFont typeface="+mj-lt"/>
              <a:buAutoNum type="arabicPeriod"/>
              <a:defRPr/>
            </a:pPr>
            <a:endParaRPr lang="en-US" sz="2400" dirty="0"/>
          </a:p>
          <a:p>
            <a:pPr marL="457200" indent="-457200">
              <a:spcBef>
                <a:spcPts val="600"/>
              </a:spcBef>
              <a:buFont typeface="+mj-lt"/>
              <a:buAutoNum type="arabicPeriod"/>
              <a:defRPr/>
            </a:pPr>
            <a:endParaRPr lang="en-US" sz="2400" dirty="0" smtClean="0"/>
          </a:p>
          <a:p>
            <a:pPr marL="457200" indent="-457200">
              <a:spcBef>
                <a:spcPts val="600"/>
              </a:spcBef>
              <a:buFont typeface="+mj-lt"/>
              <a:buAutoNum type="arabicPeriod"/>
              <a:defRPr/>
            </a:pPr>
            <a:endParaRPr lang="en-US" sz="2400" dirty="0"/>
          </a:p>
          <a:p>
            <a:pPr marL="457200" indent="-457200">
              <a:spcBef>
                <a:spcPts val="600"/>
              </a:spcBef>
              <a:buFont typeface="+mj-lt"/>
              <a:buAutoNum type="arabicPeriod"/>
              <a:defRPr/>
            </a:pPr>
            <a:endParaRPr lang="en-US" sz="2400" dirty="0" smtClean="0"/>
          </a:p>
          <a:p>
            <a:pPr marL="457200" indent="-457200">
              <a:spcBef>
                <a:spcPts val="600"/>
              </a:spcBef>
              <a:buFont typeface="+mj-lt"/>
              <a:buAutoNum type="arabicPeriod"/>
              <a:defRPr/>
            </a:pPr>
            <a:r>
              <a:rPr lang="en-US" sz="2400" dirty="0"/>
              <a:t>Generate the intermediate files from source code (GCC with the flag </a:t>
            </a:r>
            <a:r>
              <a:rPr lang="en-US" sz="2400" i="1" dirty="0"/>
              <a:t>--</a:t>
            </a:r>
            <a:r>
              <a:rPr lang="en-US" sz="2400" i="1" dirty="0" smtClean="0"/>
              <a:t>save-temps</a:t>
            </a:r>
            <a:r>
              <a:rPr lang="en-US" sz="2400" dirty="0" smtClean="0"/>
              <a:t>)</a:t>
            </a:r>
          </a:p>
          <a:p>
            <a:pPr marL="457200" indent="-457200">
              <a:spcBef>
                <a:spcPts val="600"/>
              </a:spcBef>
              <a:buFont typeface="+mj-lt"/>
              <a:buAutoNum type="arabicPeriod"/>
              <a:defRPr/>
            </a:pPr>
            <a:endParaRPr lang="en-US" sz="2400" dirty="0" smtClean="0"/>
          </a:p>
          <a:p>
            <a:pPr marL="457200" indent="-457200">
              <a:spcBef>
                <a:spcPts val="600"/>
              </a:spcBef>
              <a:buFont typeface="+mj-lt"/>
              <a:buAutoNum type="arabicPeriod"/>
              <a:defRPr/>
            </a:pPr>
            <a:r>
              <a:rPr lang="en-US" sz="2400" dirty="0" smtClean="0"/>
              <a:t>Produce </a:t>
            </a:r>
            <a:r>
              <a:rPr lang="en-US" sz="2400" dirty="0"/>
              <a:t>a sole file constructed from both the suspicious function and context information</a:t>
            </a:r>
            <a:endParaRPr lang="en-US" sz="2400" dirty="0" smtClean="0"/>
          </a:p>
          <a:p>
            <a:pPr marL="457200" indent="-457200">
              <a:spcBef>
                <a:spcPts val="600"/>
              </a:spcBef>
              <a:buFont typeface="+mj-lt"/>
              <a:buAutoNum type="arabicPeriod"/>
              <a:defRPr/>
            </a:pP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0579"/>
            <a:ext cx="12192000" cy="2946578"/>
          </a:xfrm>
          <a:prstGeom prst="rect">
            <a:avLst/>
          </a:prstGeom>
        </p:spPr>
      </p:pic>
    </p:spTree>
    <p:extLst>
      <p:ext uri="{BB962C8B-B14F-4D97-AF65-F5344CB8AC3E}">
        <p14:creationId xmlns:p14="http://schemas.microsoft.com/office/powerpoint/2010/main" val="86098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446705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2</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Weak Recompilation(</a:t>
            </a:r>
            <a:r>
              <a:rPr lang="en-US" sz="2400" b="1" dirty="0" smtClean="0"/>
              <a:t>Patch)</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4" y="1271565"/>
            <a:ext cx="8373994" cy="5586145"/>
          </a:xfrm>
          <a:prstGeom prst="rect">
            <a:avLst/>
          </a:prstGeom>
          <a:noFill/>
          <a:ln w="9525">
            <a:noFill/>
            <a:miter lim="800000"/>
            <a:headEnd/>
            <a:tailEnd/>
          </a:ln>
        </p:spPr>
        <p:txBody>
          <a:bodyPr wrap="square">
            <a:spAutoFit/>
          </a:bodyPr>
          <a:lstStyle/>
          <a:p>
            <a:pPr marL="457200" indent="-457200">
              <a:spcBef>
                <a:spcPts val="600"/>
              </a:spcBef>
              <a:buFont typeface="+mj-lt"/>
              <a:buAutoNum type="arabicPeriod"/>
              <a:defRPr/>
            </a:pPr>
            <a:endParaRPr lang="en-US" sz="2400" dirty="0" smtClean="0"/>
          </a:p>
          <a:p>
            <a:pPr marL="457200" indent="-457200">
              <a:spcBef>
                <a:spcPts val="600"/>
              </a:spcBef>
              <a:buFont typeface="+mj-lt"/>
              <a:buAutoNum type="arabicPeriod"/>
              <a:defRPr/>
            </a:pPr>
            <a:endParaRPr lang="en-US" sz="2400" dirty="0"/>
          </a:p>
          <a:p>
            <a:pPr marL="457200" indent="-457200">
              <a:spcBef>
                <a:spcPts val="600"/>
              </a:spcBef>
              <a:buFont typeface="+mj-lt"/>
              <a:buAutoNum type="arabicPeriod"/>
              <a:defRPr/>
            </a:pPr>
            <a:endParaRPr lang="en-US" sz="2400" dirty="0"/>
          </a:p>
          <a:p>
            <a:pPr marL="457200" indent="-457200">
              <a:spcBef>
                <a:spcPts val="600"/>
              </a:spcBef>
              <a:buFont typeface="+mj-lt"/>
              <a:buAutoNum type="arabicPeriod"/>
              <a:defRPr/>
            </a:pPr>
            <a:r>
              <a:rPr lang="en-US" sz="2400" dirty="0" smtClean="0"/>
              <a:t>A</a:t>
            </a:r>
          </a:p>
          <a:p>
            <a:pPr marL="457200" indent="-457200">
              <a:spcBef>
                <a:spcPts val="600"/>
              </a:spcBef>
              <a:buFont typeface="+mj-lt"/>
              <a:buAutoNum type="arabicPeriod"/>
              <a:defRPr/>
            </a:pPr>
            <a:r>
              <a:rPr lang="en-US" sz="2400" dirty="0" smtClean="0"/>
              <a:t>B</a:t>
            </a:r>
          </a:p>
          <a:p>
            <a:pPr marL="457200" indent="-457200">
              <a:spcBef>
                <a:spcPts val="600"/>
              </a:spcBef>
              <a:buFont typeface="+mj-lt"/>
              <a:buAutoNum type="arabicPeriod"/>
              <a:defRPr/>
            </a:pPr>
            <a:endParaRPr lang="en-US" sz="2400" dirty="0"/>
          </a:p>
          <a:p>
            <a:pPr marL="457200" indent="-457200">
              <a:spcBef>
                <a:spcPts val="600"/>
              </a:spcBef>
              <a:buFont typeface="+mj-lt"/>
              <a:buAutoNum type="arabicPeriod"/>
              <a:defRPr/>
            </a:pPr>
            <a:r>
              <a:rPr lang="en-US" sz="2400" dirty="0" smtClean="0"/>
              <a:t>Modify </a:t>
            </a:r>
            <a:r>
              <a:rPr lang="en-US" sz="2400" dirty="0"/>
              <a:t>the code of the function body in the file generated in the second </a:t>
            </a:r>
            <a:r>
              <a:rPr lang="en-US" sz="2400" dirty="0" smtClean="0"/>
              <a:t>step</a:t>
            </a:r>
          </a:p>
          <a:p>
            <a:pPr marL="457200" indent="-457200">
              <a:spcBef>
                <a:spcPts val="600"/>
              </a:spcBef>
              <a:buFont typeface="+mj-lt"/>
              <a:buAutoNum type="arabicPeriod"/>
              <a:defRPr/>
            </a:pPr>
            <a:endParaRPr lang="en-US" sz="2400" dirty="0" smtClean="0"/>
          </a:p>
          <a:p>
            <a:pPr marL="457200" indent="-457200">
              <a:spcBef>
                <a:spcPts val="600"/>
              </a:spcBef>
              <a:buFont typeface="+mj-lt"/>
              <a:buAutoNum type="arabicPeriod"/>
              <a:defRPr/>
            </a:pPr>
            <a:r>
              <a:rPr lang="en-US" sz="2400" dirty="0" smtClean="0"/>
              <a:t>Compile </a:t>
            </a:r>
            <a:r>
              <a:rPr lang="en-US" sz="2400" dirty="0"/>
              <a:t>using GCC the </a:t>
            </a:r>
            <a:r>
              <a:rPr lang="en-US" sz="2400" dirty="0" smtClean="0"/>
              <a:t>changed </a:t>
            </a:r>
            <a:r>
              <a:rPr lang="en-US" sz="2400" dirty="0"/>
              <a:t>file to a dynamic patch file in term of a share </a:t>
            </a:r>
            <a:r>
              <a:rPr lang="en-US" sz="2400" dirty="0" smtClean="0"/>
              <a:t>library</a:t>
            </a:r>
          </a:p>
          <a:p>
            <a:pPr>
              <a:spcBef>
                <a:spcPts val="600"/>
              </a:spcBef>
              <a:defRPr/>
            </a:pPr>
            <a:r>
              <a:rPr lang="en-US" sz="2400" dirty="0"/>
              <a:t>Note that the last two steps can be repeated or iterated to produce more candidate patches</a:t>
            </a: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0579"/>
            <a:ext cx="12192000" cy="2946578"/>
          </a:xfrm>
          <a:prstGeom prst="rect">
            <a:avLst/>
          </a:prstGeom>
        </p:spPr>
      </p:pic>
    </p:spTree>
    <p:extLst>
      <p:ext uri="{BB962C8B-B14F-4D97-AF65-F5344CB8AC3E}">
        <p14:creationId xmlns:p14="http://schemas.microsoft.com/office/powerpoint/2010/main" val="90818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446705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2</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Weak Recompilation(</a:t>
            </a:r>
            <a:r>
              <a:rPr lang="en-US" sz="2400" b="1" dirty="0" smtClean="0"/>
              <a:t>Patch)</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8742129" cy="4170372"/>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sz="2400" dirty="0"/>
              <a:t>Patch </a:t>
            </a:r>
            <a:r>
              <a:rPr lang="en-US" sz="2400" dirty="0" smtClean="0"/>
              <a:t>Application</a:t>
            </a:r>
          </a:p>
          <a:p>
            <a:pPr marL="285750" indent="-285750">
              <a:spcBef>
                <a:spcPts val="600"/>
              </a:spcBef>
              <a:buFont typeface="Arial" panose="020B0604020202020204" pitchFamily="34" charset="0"/>
              <a:buChar char="•"/>
              <a:defRPr/>
            </a:pPr>
            <a:r>
              <a:rPr lang="en-US" sz="2400" dirty="0"/>
              <a:t>-Most instrumentation tools such as </a:t>
            </a:r>
            <a:r>
              <a:rPr lang="en-US" sz="2400" dirty="0" err="1"/>
              <a:t>Valgrind</a:t>
            </a:r>
            <a:r>
              <a:rPr lang="en-US" sz="2400" dirty="0"/>
              <a:t> can monitor and control the execution of target </a:t>
            </a:r>
            <a:r>
              <a:rPr lang="en-US" sz="2400" dirty="0" smtClean="0"/>
              <a:t>program</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smtClean="0"/>
              <a:t>-With </a:t>
            </a:r>
            <a:r>
              <a:rPr lang="en-US" sz="2400" dirty="0"/>
              <a:t>the original program executed with instrumentation tools, we can wrap suspicious </a:t>
            </a:r>
            <a:r>
              <a:rPr lang="en-US" sz="2400" dirty="0" smtClean="0"/>
              <a:t>function</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S</a:t>
            </a:r>
            <a:r>
              <a:rPr lang="en-US" sz="2400" dirty="0" smtClean="0"/>
              <a:t>o </a:t>
            </a:r>
            <a:r>
              <a:rPr lang="en-US" sz="2400" dirty="0"/>
              <a:t>the calls to the suspicious function are intercepted and rerouted to the corresponding function included in the shared library produced</a:t>
            </a:r>
            <a:endParaRPr lang="en-US" sz="2400" dirty="0" smtClean="0"/>
          </a:p>
        </p:txBody>
      </p:sp>
    </p:spTree>
    <p:extLst>
      <p:ext uri="{BB962C8B-B14F-4D97-AF65-F5344CB8AC3E}">
        <p14:creationId xmlns:p14="http://schemas.microsoft.com/office/powerpoint/2010/main" val="200524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5373779"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err="1"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WAutoRepair</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sz="2400" b="1" dirty="0"/>
              <a:t>Fault Localization</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9003386" cy="5216813"/>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r>
              <a:rPr lang="en-US" sz="2400" dirty="0"/>
              <a:t>Fault </a:t>
            </a:r>
            <a:r>
              <a:rPr lang="en-US" sz="2400" dirty="0" smtClean="0"/>
              <a:t>Localization: We </a:t>
            </a:r>
            <a:r>
              <a:rPr lang="en-US" sz="2400" dirty="0"/>
              <a:t>assume that the defective areas have been already </a:t>
            </a:r>
            <a:r>
              <a:rPr lang="en-US" sz="2400" dirty="0" smtClean="0"/>
              <a:t>located</a:t>
            </a:r>
            <a:endParaRPr lang="en-US" sz="2400" dirty="0"/>
          </a:p>
          <a:p>
            <a:pPr marL="285750" indent="-285750">
              <a:spcBef>
                <a:spcPts val="600"/>
              </a:spcBef>
              <a:buFont typeface="Arial" panose="020B0604020202020204" pitchFamily="34" charset="0"/>
              <a:buChar char="•"/>
              <a:defRPr/>
            </a:pPr>
            <a:r>
              <a:rPr lang="en-US" sz="2400" dirty="0"/>
              <a:t>What we need to do is just to find the function in which the defective areas locate (</a:t>
            </a:r>
            <a:r>
              <a:rPr lang="en-US" sz="2400" i="1" dirty="0"/>
              <a:t>suspicious </a:t>
            </a:r>
            <a:r>
              <a:rPr lang="en-US" sz="2400" i="1" dirty="0" smtClean="0"/>
              <a:t>function</a:t>
            </a:r>
            <a:r>
              <a:rPr lang="en-US" sz="2400"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5582"/>
            <a:ext cx="12192000" cy="3586516"/>
          </a:xfrm>
          <a:prstGeom prst="rect">
            <a:avLst/>
          </a:prstGeom>
        </p:spPr>
      </p:pic>
    </p:spTree>
    <p:extLst>
      <p:ext uri="{BB962C8B-B14F-4D97-AF65-F5344CB8AC3E}">
        <p14:creationId xmlns:p14="http://schemas.microsoft.com/office/powerpoint/2010/main" val="69925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6182964" cy="923330"/>
          </a:xfrm>
          <a:prstGeom prst="rect">
            <a:avLst/>
          </a:prstGeom>
          <a:noFill/>
        </p:spPr>
        <p:txBody>
          <a:bodyPr wrap="square" rtlCol="0">
            <a:spAutoFit/>
          </a:bodyPr>
          <a:lstStyle/>
          <a:p>
            <a:r>
              <a:rPr lang="en-US" altLang="ko-KR" sz="54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err="1">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WAutoRepair</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t>
            </a:r>
            <a:r>
              <a:rPr lang="en-US" sz="2400" b="1" dirty="0"/>
              <a:t>Patch Generation</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9003386" cy="4401205"/>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r>
              <a:rPr lang="en-US" sz="2400" dirty="0" smtClean="0"/>
              <a:t>Patch </a:t>
            </a:r>
            <a:r>
              <a:rPr lang="en-US" sz="2400" dirty="0"/>
              <a:t>Generation with </a:t>
            </a:r>
            <a:r>
              <a:rPr lang="en-US" sz="2400" dirty="0" err="1" smtClean="0"/>
              <a:t>Genprog</a:t>
            </a:r>
            <a:r>
              <a:rPr lang="en-US" sz="2400" dirty="0" smtClean="0"/>
              <a:t> </a:t>
            </a:r>
            <a:r>
              <a:rPr lang="en-US" sz="2400" dirty="0"/>
              <a:t>: we take the rules used by </a:t>
            </a:r>
            <a:r>
              <a:rPr lang="en-US" sz="2400" dirty="0" err="1"/>
              <a:t>Genprog</a:t>
            </a:r>
            <a:r>
              <a:rPr lang="en-US" sz="2400" dirty="0"/>
              <a:t> to guide the modification </a:t>
            </a:r>
            <a:r>
              <a:rPr lang="en-US" sz="2400" dirty="0" smtClean="0"/>
              <a:t>process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5582"/>
            <a:ext cx="12192000" cy="3586516"/>
          </a:xfrm>
          <a:prstGeom prst="rect">
            <a:avLst/>
          </a:prstGeom>
        </p:spPr>
      </p:pic>
    </p:spTree>
    <p:extLst>
      <p:ext uri="{BB962C8B-B14F-4D97-AF65-F5344CB8AC3E}">
        <p14:creationId xmlns:p14="http://schemas.microsoft.com/office/powerpoint/2010/main" val="735337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10475927" cy="5216813"/>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r>
              <a:rPr lang="en-US" sz="2400" dirty="0"/>
              <a:t>Executing the Program with </a:t>
            </a:r>
            <a:r>
              <a:rPr lang="en-US" sz="2400" dirty="0" err="1" smtClean="0"/>
              <a:t>Valgrind</a:t>
            </a:r>
            <a:r>
              <a:rPr lang="en-US" sz="2400" dirty="0" smtClean="0"/>
              <a:t> </a:t>
            </a:r>
            <a:r>
              <a:rPr lang="en-US" sz="2400" dirty="0"/>
              <a:t>: </a:t>
            </a:r>
            <a:r>
              <a:rPr lang="en-US" sz="2400" dirty="0" err="1"/>
              <a:t>Valgrind</a:t>
            </a:r>
            <a:r>
              <a:rPr lang="en-US" sz="2400" dirty="0"/>
              <a:t> can instrument and monitor both C and C++ </a:t>
            </a:r>
            <a:r>
              <a:rPr lang="en-US" sz="2400" dirty="0" smtClean="0"/>
              <a:t>programs</a:t>
            </a:r>
          </a:p>
          <a:p>
            <a:pPr marL="285750" indent="-285750">
              <a:spcBef>
                <a:spcPts val="600"/>
              </a:spcBef>
              <a:buFont typeface="Arial" panose="020B0604020202020204" pitchFamily="34" charset="0"/>
              <a:buChar char="•"/>
              <a:defRPr/>
            </a:pPr>
            <a:r>
              <a:rPr lang="en-US" sz="2400" dirty="0" err="1"/>
              <a:t>Valgrind</a:t>
            </a:r>
            <a:r>
              <a:rPr lang="en-US" sz="2400" dirty="0"/>
              <a:t> can automatically complete most works for function </a:t>
            </a:r>
            <a:r>
              <a:rPr lang="en-US" sz="2400" dirty="0" smtClean="0"/>
              <a:t>wrapping</a:t>
            </a:r>
          </a:p>
          <a:p>
            <a:pPr marL="285750" indent="-285750">
              <a:spcBef>
                <a:spcPts val="600"/>
              </a:spcBef>
              <a:buFont typeface="Arial" panose="020B0604020202020204" pitchFamily="34" charset="0"/>
              <a:buChar char="•"/>
              <a:defRPr/>
            </a:pPr>
            <a:r>
              <a:rPr lang="en-US" sz="2400" dirty="0" smtClean="0"/>
              <a:t>Then compile </a:t>
            </a:r>
            <a:r>
              <a:rPr lang="en-US" sz="2400" dirty="0"/>
              <a:t>the library of wrappers to object code in the normal </a:t>
            </a:r>
            <a:r>
              <a:rPr lang="en-US" sz="2400" dirty="0" smtClean="0"/>
              <a:t>way</a:t>
            </a:r>
          </a:p>
          <a:p>
            <a:pPr marL="285750" indent="-285750">
              <a:spcBef>
                <a:spcPts val="600"/>
              </a:spcBef>
              <a:buFont typeface="Arial" panose="020B0604020202020204" pitchFamily="34" charset="0"/>
              <a:buChar char="•"/>
              <a:defRPr/>
            </a:pPr>
            <a:r>
              <a:rPr lang="en-US" sz="2400" dirty="0" smtClean="0"/>
              <a:t>By </a:t>
            </a:r>
            <a:r>
              <a:rPr lang="en-US" sz="2400" dirty="0"/>
              <a:t>executing the original program with </a:t>
            </a:r>
            <a:r>
              <a:rPr lang="en-US" sz="2400" dirty="0" err="1"/>
              <a:t>Valgrind</a:t>
            </a:r>
            <a:r>
              <a:rPr lang="en-US" sz="2400" dirty="0"/>
              <a:t> the behaviors of program with the patched function are observed</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8926"/>
            <a:ext cx="12192000" cy="3001777"/>
          </a:xfrm>
          <a:prstGeom prst="rect">
            <a:avLst/>
          </a:prstGeom>
        </p:spPr>
      </p:pic>
      <p:sp>
        <p:nvSpPr>
          <p:cNvPr id="7" name="TextBox 6"/>
          <p:cNvSpPr txBox="1"/>
          <p:nvPr/>
        </p:nvSpPr>
        <p:spPr>
          <a:xfrm>
            <a:off x="170335" y="98612"/>
            <a:ext cx="6182964" cy="923330"/>
          </a:xfrm>
          <a:prstGeom prst="rect">
            <a:avLst/>
          </a:prstGeom>
          <a:noFill/>
        </p:spPr>
        <p:txBody>
          <a:bodyPr wrap="square" rtlCol="0">
            <a:spAutoFit/>
          </a:bodyPr>
          <a:lstStyle/>
          <a:p>
            <a:r>
              <a:rPr lang="en-US" altLang="ko-KR" sz="54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err="1">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WAutoRepair</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t>
            </a:r>
            <a:r>
              <a:rPr lang="en-US" sz="2400" b="1" dirty="0"/>
              <a:t>Executing the </a:t>
            </a:r>
            <a:r>
              <a:rPr lang="en-US" sz="2400" b="1" dirty="0" smtClean="0"/>
              <a:t>Program)</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Tree>
    <p:extLst>
      <p:ext uri="{BB962C8B-B14F-4D97-AF65-F5344CB8AC3E}">
        <p14:creationId xmlns:p14="http://schemas.microsoft.com/office/powerpoint/2010/main" val="1777404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9157765" cy="5586145"/>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r>
              <a:rPr lang="en-US" sz="2400" dirty="0" smtClean="0"/>
              <a:t>Validation </a:t>
            </a:r>
            <a:r>
              <a:rPr lang="en-US" sz="2400" dirty="0"/>
              <a:t>: </a:t>
            </a:r>
            <a:r>
              <a:rPr lang="en-US" sz="2400" dirty="0" err="1"/>
              <a:t>WAutoRepair</a:t>
            </a:r>
            <a:r>
              <a:rPr lang="en-US" sz="2400" dirty="0"/>
              <a:t> considers the patch to be valid only if the patched program successfully passes all the test </a:t>
            </a:r>
            <a:r>
              <a:rPr lang="en-US" sz="2400" dirty="0" smtClean="0"/>
              <a:t>cases</a:t>
            </a:r>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r>
              <a:rPr lang="en-US" sz="2400" dirty="0" smtClean="0"/>
              <a:t>Otherwise </a:t>
            </a:r>
            <a:r>
              <a:rPr lang="en-US" sz="2400" dirty="0" err="1"/>
              <a:t>WAutoRepair</a:t>
            </a:r>
            <a:r>
              <a:rPr lang="en-US" sz="2400" dirty="0"/>
              <a:t> go back to the component of patch generation and continue the search process until some limit is arrived</a:t>
            </a:r>
            <a:endParaRPr lang="en-US" sz="24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8926"/>
            <a:ext cx="12192000" cy="3001777"/>
          </a:xfrm>
          <a:prstGeom prst="rect">
            <a:avLst/>
          </a:prstGeom>
        </p:spPr>
      </p:pic>
      <p:sp>
        <p:nvSpPr>
          <p:cNvPr id="7" name="TextBox 6"/>
          <p:cNvSpPr txBox="1"/>
          <p:nvPr/>
        </p:nvSpPr>
        <p:spPr>
          <a:xfrm>
            <a:off x="170335" y="98612"/>
            <a:ext cx="6182964" cy="923330"/>
          </a:xfrm>
          <a:prstGeom prst="rect">
            <a:avLst/>
          </a:prstGeom>
          <a:noFill/>
        </p:spPr>
        <p:txBody>
          <a:bodyPr wrap="square" rtlCol="0">
            <a:spAutoFit/>
          </a:bodyPr>
          <a:lstStyle/>
          <a:p>
            <a:r>
              <a:rPr lang="en-US" altLang="ko-KR" sz="54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err="1">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WAutoRepair</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t>
            </a:r>
            <a:r>
              <a:rPr lang="en-US" sz="2400" b="1" dirty="0"/>
              <a:t>Validation</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Tree>
    <p:extLst>
      <p:ext uri="{BB962C8B-B14F-4D97-AF65-F5344CB8AC3E}">
        <p14:creationId xmlns:p14="http://schemas.microsoft.com/office/powerpoint/2010/main" val="56179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0"/>
            <a:ext cx="12192000" cy="227703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4580964"/>
            <a:ext cx="12192000" cy="227703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150643" y="1669994"/>
            <a:ext cx="1237839" cy="523220"/>
          </a:xfrm>
          <a:prstGeom prst="rect">
            <a:avLst/>
          </a:prstGeom>
          <a:noFill/>
        </p:spPr>
        <p:txBody>
          <a:bodyPr wrap="none" rtlCol="0">
            <a:spAutoFit/>
          </a:bodyPr>
          <a:lstStyle/>
          <a:p>
            <a:r>
              <a:rPr lang="ko-KR" altLang="en-US" sz="2800" b="1" dirty="0">
                <a:latin typeface="KoPub돋움체_Pro Bold" pitchFamily="18" charset="-127"/>
                <a:ea typeface="KoPub돋움체_Pro Bold" pitchFamily="18" charset="-127"/>
              </a:rPr>
              <a:t>▶ 목차</a:t>
            </a:r>
          </a:p>
        </p:txBody>
      </p:sp>
      <p:sp>
        <p:nvSpPr>
          <p:cNvPr id="5" name="오각형 4"/>
          <p:cNvSpPr/>
          <p:nvPr/>
        </p:nvSpPr>
        <p:spPr>
          <a:xfrm>
            <a:off x="2627301" y="2841811"/>
            <a:ext cx="600636" cy="1174377"/>
          </a:xfrm>
          <a:prstGeom prst="homePlate">
            <a:avLst>
              <a:gd name="adj" fmla="val 108779"/>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오각형 5"/>
          <p:cNvSpPr/>
          <p:nvPr/>
        </p:nvSpPr>
        <p:spPr>
          <a:xfrm>
            <a:off x="4919697" y="2841810"/>
            <a:ext cx="600636" cy="1174377"/>
          </a:xfrm>
          <a:prstGeom prst="homePlate">
            <a:avLst>
              <a:gd name="adj" fmla="val 108779"/>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1021644" y="3252436"/>
            <a:ext cx="1470887" cy="369332"/>
          </a:xfrm>
          <a:prstGeom prst="rect">
            <a:avLst/>
          </a:prstGeom>
          <a:noFill/>
        </p:spPr>
        <p:txBody>
          <a:bodyPr wrap="square" rtlCol="0">
            <a:spAutoFit/>
          </a:bodyPr>
          <a:lstStyle/>
          <a:p>
            <a:pPr algn="ctr"/>
            <a:r>
              <a:rPr lang="en-US" altLang="ko-KR" dirty="0"/>
              <a:t>Introduction</a:t>
            </a:r>
            <a:endParaRPr lang="en-US" dirty="0"/>
          </a:p>
        </p:txBody>
      </p:sp>
      <p:sp>
        <p:nvSpPr>
          <p:cNvPr id="11" name="TextBox 10"/>
          <p:cNvSpPr txBox="1"/>
          <p:nvPr/>
        </p:nvSpPr>
        <p:spPr>
          <a:xfrm>
            <a:off x="5520333" y="3246803"/>
            <a:ext cx="1484596" cy="338554"/>
          </a:xfrm>
          <a:prstGeom prst="rect">
            <a:avLst/>
          </a:prstGeom>
          <a:noFill/>
        </p:spPr>
        <p:txBody>
          <a:bodyPr wrap="square" rtlCol="0">
            <a:spAutoFit/>
          </a:bodyPr>
          <a:lstStyle/>
          <a:p>
            <a:pPr algn="ctr"/>
            <a:r>
              <a:rPr lang="en-US" sz="1600" dirty="0" err="1" smtClean="0"/>
              <a:t>WAutoRepair</a:t>
            </a:r>
            <a:endParaRPr lang="en-US" sz="1600" dirty="0"/>
          </a:p>
        </p:txBody>
      </p:sp>
      <p:sp>
        <p:nvSpPr>
          <p:cNvPr id="12" name="TextBox 11"/>
          <p:cNvSpPr txBox="1"/>
          <p:nvPr/>
        </p:nvSpPr>
        <p:spPr>
          <a:xfrm>
            <a:off x="7740335" y="3079438"/>
            <a:ext cx="1349826" cy="646331"/>
          </a:xfrm>
          <a:prstGeom prst="rect">
            <a:avLst/>
          </a:prstGeom>
          <a:noFill/>
        </p:spPr>
        <p:txBody>
          <a:bodyPr wrap="square" rtlCol="0">
            <a:spAutoFit/>
          </a:bodyPr>
          <a:lstStyle/>
          <a:p>
            <a:pPr algn="ctr"/>
            <a:r>
              <a:rPr lang="en-US" altLang="ko-KR" dirty="0"/>
              <a:t>Experiment &amp; Result</a:t>
            </a:r>
          </a:p>
        </p:txBody>
      </p:sp>
      <p:sp>
        <p:nvSpPr>
          <p:cNvPr id="13" name="TextBox 12"/>
          <p:cNvSpPr txBox="1"/>
          <p:nvPr/>
        </p:nvSpPr>
        <p:spPr>
          <a:xfrm>
            <a:off x="10000780" y="3217941"/>
            <a:ext cx="1588941" cy="369332"/>
          </a:xfrm>
          <a:prstGeom prst="rect">
            <a:avLst/>
          </a:prstGeom>
          <a:noFill/>
        </p:spPr>
        <p:txBody>
          <a:bodyPr wrap="square" rtlCol="0">
            <a:spAutoFit/>
          </a:bodyPr>
          <a:lstStyle/>
          <a:p>
            <a:pPr algn="ctr"/>
            <a:r>
              <a:rPr lang="en-US" altLang="ko-KR" smtClean="0"/>
              <a:t>Conclusion</a:t>
            </a:r>
            <a:endParaRPr lang="en-US" altLang="ko-KR" dirty="0"/>
          </a:p>
        </p:txBody>
      </p:sp>
      <p:sp>
        <p:nvSpPr>
          <p:cNvPr id="14" name="오각형 5"/>
          <p:cNvSpPr/>
          <p:nvPr/>
        </p:nvSpPr>
        <p:spPr>
          <a:xfrm>
            <a:off x="7004929" y="2841668"/>
            <a:ext cx="600636" cy="1174377"/>
          </a:xfrm>
          <a:prstGeom prst="homePlate">
            <a:avLst>
              <a:gd name="adj" fmla="val 108779"/>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오각형 5"/>
          <p:cNvSpPr/>
          <p:nvPr/>
        </p:nvSpPr>
        <p:spPr>
          <a:xfrm>
            <a:off x="9297325" y="2841667"/>
            <a:ext cx="600636" cy="1174377"/>
          </a:xfrm>
          <a:prstGeom prst="homePlate">
            <a:avLst>
              <a:gd name="adj" fmla="val 108779"/>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 xmlns:a16="http://schemas.microsoft.com/office/drawing/2014/main" id="{BDA42ECA-EFD3-492F-8876-B57084FB6F9D}"/>
              </a:ext>
            </a:extLst>
          </p:cNvPr>
          <p:cNvSpPr txBox="1"/>
          <p:nvPr/>
        </p:nvSpPr>
        <p:spPr>
          <a:xfrm>
            <a:off x="3227936" y="3104045"/>
            <a:ext cx="1691761" cy="646331"/>
          </a:xfrm>
          <a:prstGeom prst="rect">
            <a:avLst/>
          </a:prstGeom>
          <a:noFill/>
        </p:spPr>
        <p:txBody>
          <a:bodyPr wrap="square" rtlCol="0">
            <a:spAutoFit/>
          </a:bodyPr>
          <a:lstStyle/>
          <a:p>
            <a:pPr algn="ctr"/>
            <a:r>
              <a:rPr lang="en-US" smtClean="0"/>
              <a:t>Weak </a:t>
            </a:r>
          </a:p>
          <a:p>
            <a:pPr algn="ctr"/>
            <a:r>
              <a:rPr lang="en-US" dirty="0" smtClean="0"/>
              <a:t>Recompilation</a:t>
            </a:r>
            <a:endParaRPr lang="en-US" dirty="0"/>
          </a:p>
        </p:txBody>
      </p:sp>
    </p:spTree>
    <p:extLst>
      <p:ext uri="{BB962C8B-B14F-4D97-AF65-F5344CB8AC3E}">
        <p14:creationId xmlns:p14="http://schemas.microsoft.com/office/powerpoint/2010/main" val="25963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6090925" cy="5201424"/>
          </a:xfrm>
          <a:prstGeom prst="rect">
            <a:avLst/>
          </a:prstGeom>
          <a:noFill/>
          <a:ln w="9525">
            <a:noFill/>
            <a:miter lim="800000"/>
            <a:headEnd/>
            <a:tailEnd/>
          </a:ln>
        </p:spPr>
        <p:txBody>
          <a:bodyPr wrap="square">
            <a:spAutoFit/>
          </a:bodyPr>
          <a:lstStyle/>
          <a:p>
            <a:pPr marL="457200" indent="-457200">
              <a:spcBef>
                <a:spcPts val="600"/>
              </a:spcBef>
              <a:buFont typeface="+mj-lt"/>
              <a:buAutoNum type="arabicPeriod"/>
              <a:defRPr/>
            </a:pPr>
            <a:r>
              <a:rPr lang="en-US" sz="2400" i="1" dirty="0" err="1" smtClean="0"/>
              <a:t>php_str_replace_in_subject</a:t>
            </a:r>
            <a:r>
              <a:rPr lang="en-US" sz="2400" i="1" dirty="0" smtClean="0"/>
              <a:t>()</a:t>
            </a:r>
            <a:r>
              <a:rPr lang="en-US" sz="2400" dirty="0" smtClean="0"/>
              <a:t> </a:t>
            </a:r>
            <a:r>
              <a:rPr lang="en-US" sz="2400" dirty="0"/>
              <a:t>probably contains a bug and so is considered to be the suspicious </a:t>
            </a:r>
            <a:r>
              <a:rPr lang="en-US" sz="2400" dirty="0" smtClean="0"/>
              <a:t>function</a:t>
            </a:r>
          </a:p>
          <a:p>
            <a:pPr marL="457200" indent="-457200">
              <a:spcBef>
                <a:spcPts val="600"/>
              </a:spcBef>
              <a:buFont typeface="+mj-lt"/>
              <a:buAutoNum type="arabicPeriod"/>
              <a:defRPr/>
            </a:pPr>
            <a:endParaRPr lang="en-US" sz="2400" dirty="0"/>
          </a:p>
          <a:p>
            <a:pPr marL="457200" indent="-457200">
              <a:spcBef>
                <a:spcPts val="600"/>
              </a:spcBef>
              <a:buFont typeface="+mj-lt"/>
              <a:buAutoNum type="arabicPeriod"/>
              <a:defRPr/>
            </a:pPr>
            <a:r>
              <a:rPr lang="en-US" sz="2400" dirty="0"/>
              <a:t>A</a:t>
            </a:r>
            <a:r>
              <a:rPr lang="en-US" sz="2400" dirty="0" smtClean="0"/>
              <a:t>nalyses </a:t>
            </a:r>
            <a:r>
              <a:rPr lang="en-US" sz="2400" dirty="0"/>
              <a:t>source code and produces a intermediate file, which is constructed from both the </a:t>
            </a:r>
            <a:r>
              <a:rPr lang="en-US" sz="2400" i="1" dirty="0" err="1"/>
              <a:t>php_str_replace_in_subject</a:t>
            </a:r>
            <a:r>
              <a:rPr lang="en-US" sz="2400" i="1" dirty="0"/>
              <a:t>()</a:t>
            </a:r>
            <a:r>
              <a:rPr lang="en-US" sz="2400" dirty="0" smtClean="0"/>
              <a:t> </a:t>
            </a:r>
            <a:r>
              <a:rPr lang="en-US" sz="2400" dirty="0"/>
              <a:t>and relevant context </a:t>
            </a:r>
            <a:r>
              <a:rPr lang="en-US" sz="2400" dirty="0" smtClean="0"/>
              <a:t>information</a:t>
            </a:r>
          </a:p>
          <a:p>
            <a:pPr marL="457200" indent="-457200">
              <a:spcBef>
                <a:spcPts val="600"/>
              </a:spcBef>
              <a:buFont typeface="+mj-lt"/>
              <a:buAutoNum type="arabicPeriod"/>
              <a:defRPr/>
            </a:pPr>
            <a:endParaRPr lang="en-US" sz="2400" dirty="0"/>
          </a:p>
          <a:p>
            <a:pPr marL="457200" indent="-457200">
              <a:spcBef>
                <a:spcPts val="600"/>
              </a:spcBef>
              <a:buFont typeface="+mj-lt"/>
              <a:buAutoNum type="arabicPeriod"/>
              <a:defRPr/>
            </a:pPr>
            <a:r>
              <a:rPr lang="en-US" sz="2400" dirty="0" smtClean="0"/>
              <a:t>Generates </a:t>
            </a:r>
            <a:r>
              <a:rPr lang="en-US" sz="2400" dirty="0"/>
              <a:t>one patch at a time by modifying the body code according to the modification rules provided by </a:t>
            </a:r>
            <a:r>
              <a:rPr lang="en-US" sz="2400" dirty="0" err="1"/>
              <a:t>Genprog</a:t>
            </a:r>
            <a:endParaRPr lang="en-US" sz="2400" dirty="0" smtClean="0"/>
          </a:p>
        </p:txBody>
      </p:sp>
      <p:sp>
        <p:nvSpPr>
          <p:cNvPr id="7" name="TextBox 6"/>
          <p:cNvSpPr txBox="1"/>
          <p:nvPr/>
        </p:nvSpPr>
        <p:spPr>
          <a:xfrm>
            <a:off x="170335" y="98612"/>
            <a:ext cx="6182964" cy="923330"/>
          </a:xfrm>
          <a:prstGeom prst="rect">
            <a:avLst/>
          </a:prstGeom>
          <a:noFill/>
        </p:spPr>
        <p:txBody>
          <a:bodyPr wrap="square" rtlCol="0">
            <a:spAutoFit/>
          </a:bodyPr>
          <a:lstStyle/>
          <a:p>
            <a:r>
              <a:rPr lang="en-US" altLang="ko-KR" sz="54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err="1">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WAutoRepair</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t>
            </a:r>
            <a:r>
              <a:rPr lang="en-US" altLang="ko-KR" sz="2400" b="1" dirty="0" smtClean="0"/>
              <a:t>Case Study</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047" y="1271565"/>
            <a:ext cx="5627953" cy="4701964"/>
          </a:xfrm>
          <a:prstGeom prst="rect">
            <a:avLst/>
          </a:prstGeom>
        </p:spPr>
      </p:pic>
    </p:spTree>
    <p:extLst>
      <p:ext uri="{BB962C8B-B14F-4D97-AF65-F5344CB8AC3E}">
        <p14:creationId xmlns:p14="http://schemas.microsoft.com/office/powerpoint/2010/main" val="68090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6090925" cy="4832092"/>
          </a:xfrm>
          <a:prstGeom prst="rect">
            <a:avLst/>
          </a:prstGeom>
          <a:noFill/>
          <a:ln w="9525">
            <a:noFill/>
            <a:miter lim="800000"/>
            <a:headEnd/>
            <a:tailEnd/>
          </a:ln>
        </p:spPr>
        <p:txBody>
          <a:bodyPr wrap="square">
            <a:spAutoFit/>
          </a:bodyPr>
          <a:lstStyle/>
          <a:p>
            <a:pPr marL="457200" indent="-457200">
              <a:spcBef>
                <a:spcPts val="600"/>
              </a:spcBef>
              <a:buFont typeface="Arial" charset="0"/>
              <a:buChar char="•"/>
              <a:defRPr/>
            </a:pPr>
            <a:r>
              <a:rPr lang="en-US" sz="2400" dirty="0" smtClean="0"/>
              <a:t>Macro </a:t>
            </a:r>
            <a:r>
              <a:rPr lang="en-US" sz="2400" dirty="0"/>
              <a:t>with the name of </a:t>
            </a:r>
            <a:r>
              <a:rPr lang="en-US" sz="2400" i="1" dirty="0" smtClean="0"/>
              <a:t>I_WRAP_SONAME_FNNAME_ZU </a:t>
            </a:r>
            <a:r>
              <a:rPr lang="en-US" sz="2400" dirty="0"/>
              <a:t>(line 3-4) from the included </a:t>
            </a:r>
            <a:r>
              <a:rPr lang="en-US" sz="2400" i="1" dirty="0" err="1"/>
              <a:t>valgrind.h</a:t>
            </a:r>
            <a:r>
              <a:rPr lang="en-US" sz="2400" dirty="0"/>
              <a:t> (line 1</a:t>
            </a:r>
            <a:r>
              <a:rPr lang="en-US" sz="2400" dirty="0" smtClean="0"/>
              <a:t>)</a:t>
            </a:r>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r>
              <a:rPr lang="en-US" sz="2400" dirty="0"/>
              <a:t>It is an encoded name which </a:t>
            </a:r>
            <a:r>
              <a:rPr lang="en-US" sz="2400" dirty="0" err="1"/>
              <a:t>Valgrind</a:t>
            </a:r>
            <a:r>
              <a:rPr lang="en-US" sz="2400" dirty="0"/>
              <a:t> notices when reading symbol table </a:t>
            </a:r>
            <a:r>
              <a:rPr lang="en-US" sz="2400" dirty="0" smtClean="0"/>
              <a:t>information</a:t>
            </a:r>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r>
              <a:rPr lang="en-US" sz="2400" dirty="0" smtClean="0"/>
              <a:t>By this, the </a:t>
            </a:r>
            <a:r>
              <a:rPr lang="en-US" sz="2400" dirty="0"/>
              <a:t>calls </a:t>
            </a:r>
            <a:r>
              <a:rPr lang="en-US" sz="2400" dirty="0" smtClean="0"/>
              <a:t>to </a:t>
            </a:r>
            <a:r>
              <a:rPr lang="en-US" sz="2400" i="1" dirty="0" err="1"/>
              <a:t>php_str_replace_in_subject</a:t>
            </a:r>
            <a:r>
              <a:rPr lang="en-US" sz="2400" i="1" dirty="0"/>
              <a:t>()</a:t>
            </a:r>
            <a:r>
              <a:rPr lang="en-US" sz="2400" dirty="0"/>
              <a:t> </a:t>
            </a:r>
            <a:r>
              <a:rPr lang="en-US" sz="2400" dirty="0" smtClean="0"/>
              <a:t>are </a:t>
            </a:r>
            <a:r>
              <a:rPr lang="en-US" sz="2400" dirty="0"/>
              <a:t>automatically intercepted and rerouted to the function encoded by the </a:t>
            </a:r>
            <a:r>
              <a:rPr lang="en-US" sz="2400" dirty="0" smtClean="0"/>
              <a:t>macro</a:t>
            </a:r>
          </a:p>
        </p:txBody>
      </p:sp>
      <p:sp>
        <p:nvSpPr>
          <p:cNvPr id="7" name="TextBox 6"/>
          <p:cNvSpPr txBox="1"/>
          <p:nvPr/>
        </p:nvSpPr>
        <p:spPr>
          <a:xfrm>
            <a:off x="170335" y="98612"/>
            <a:ext cx="6182964" cy="923330"/>
          </a:xfrm>
          <a:prstGeom prst="rect">
            <a:avLst/>
          </a:prstGeom>
          <a:noFill/>
        </p:spPr>
        <p:txBody>
          <a:bodyPr wrap="square" rtlCol="0">
            <a:spAutoFit/>
          </a:bodyPr>
          <a:lstStyle/>
          <a:p>
            <a:r>
              <a:rPr lang="en-US" altLang="ko-KR" sz="54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err="1">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WAutoRepair</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t>
            </a:r>
            <a:r>
              <a:rPr lang="en-US" altLang="ko-KR" sz="2400" b="1" dirty="0" smtClean="0"/>
              <a:t>Case Study</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200" y="1271565"/>
            <a:ext cx="5626800" cy="4749225"/>
          </a:xfrm>
          <a:prstGeom prst="rect">
            <a:avLst/>
          </a:prstGeom>
        </p:spPr>
      </p:pic>
    </p:spTree>
    <p:extLst>
      <p:ext uri="{BB962C8B-B14F-4D97-AF65-F5344CB8AC3E}">
        <p14:creationId xmlns:p14="http://schemas.microsoft.com/office/powerpoint/2010/main" val="102954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6090925" cy="3939540"/>
          </a:xfrm>
          <a:prstGeom prst="rect">
            <a:avLst/>
          </a:prstGeom>
          <a:noFill/>
          <a:ln w="9525">
            <a:noFill/>
            <a:miter lim="800000"/>
            <a:headEnd/>
            <a:tailEnd/>
          </a:ln>
        </p:spPr>
        <p:txBody>
          <a:bodyPr wrap="square">
            <a:spAutoFit/>
          </a:bodyPr>
          <a:lstStyle/>
          <a:p>
            <a:pPr marL="457200" indent="-457200">
              <a:spcBef>
                <a:spcPts val="600"/>
              </a:spcBef>
              <a:buFont typeface="Arial" charset="0"/>
              <a:buChar char="•"/>
              <a:defRPr/>
            </a:pPr>
            <a:r>
              <a:rPr lang="en-US" sz="2400" dirty="0" smtClean="0"/>
              <a:t>The </a:t>
            </a:r>
            <a:r>
              <a:rPr lang="en-US" sz="2400" dirty="0"/>
              <a:t>function body (start from line 5) with the candidate patch applied really executed in the subsequent validation </a:t>
            </a:r>
            <a:r>
              <a:rPr lang="en-US" sz="2400" dirty="0" smtClean="0"/>
              <a:t>process</a:t>
            </a:r>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r>
              <a:rPr lang="en-US" sz="2400" dirty="0" smtClean="0"/>
              <a:t>To </a:t>
            </a:r>
            <a:r>
              <a:rPr lang="en-US" sz="2400" dirty="0"/>
              <a:t>ensure that the file can be compiled to a dynamic link library successfully, line 2 includes some relevant context information required by the function body</a:t>
            </a:r>
            <a:endParaRPr lang="en-US" sz="2400" dirty="0" smtClean="0"/>
          </a:p>
        </p:txBody>
      </p:sp>
      <p:sp>
        <p:nvSpPr>
          <p:cNvPr id="7" name="TextBox 6"/>
          <p:cNvSpPr txBox="1"/>
          <p:nvPr/>
        </p:nvSpPr>
        <p:spPr>
          <a:xfrm>
            <a:off x="170335" y="98612"/>
            <a:ext cx="6182964" cy="923330"/>
          </a:xfrm>
          <a:prstGeom prst="rect">
            <a:avLst/>
          </a:prstGeom>
          <a:noFill/>
        </p:spPr>
        <p:txBody>
          <a:bodyPr wrap="square" rtlCol="0">
            <a:spAutoFit/>
          </a:bodyPr>
          <a:lstStyle/>
          <a:p>
            <a:r>
              <a:rPr lang="en-US" altLang="ko-KR" sz="54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err="1">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WAutoRepair</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t>
            </a:r>
            <a:r>
              <a:rPr lang="en-US" altLang="ko-KR" sz="2400" b="1" dirty="0" smtClean="0"/>
              <a:t>Case Study</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200" y="1271565"/>
            <a:ext cx="5626800" cy="4749225"/>
          </a:xfrm>
          <a:prstGeom prst="rect">
            <a:avLst/>
          </a:prstGeom>
        </p:spPr>
      </p:pic>
    </p:spTree>
    <p:extLst>
      <p:ext uri="{BB962C8B-B14F-4D97-AF65-F5344CB8AC3E}">
        <p14:creationId xmlns:p14="http://schemas.microsoft.com/office/powerpoint/2010/main" val="995861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8789631" cy="2831544"/>
          </a:xfrm>
          <a:prstGeom prst="rect">
            <a:avLst/>
          </a:prstGeom>
          <a:noFill/>
          <a:ln w="9525">
            <a:noFill/>
            <a:miter lim="800000"/>
            <a:headEnd/>
            <a:tailEnd/>
          </a:ln>
        </p:spPr>
        <p:txBody>
          <a:bodyPr wrap="square">
            <a:spAutoFit/>
          </a:bodyPr>
          <a:lstStyle/>
          <a:p>
            <a:pPr marL="457200" indent="-457200">
              <a:spcBef>
                <a:spcPts val="600"/>
              </a:spcBef>
              <a:buFont typeface="Arial" charset="0"/>
              <a:buChar char="•"/>
              <a:defRPr/>
            </a:pPr>
            <a:r>
              <a:rPr lang="en-US" sz="2400" dirty="0"/>
              <a:t>Once one candidate patch is produced, </a:t>
            </a:r>
            <a:r>
              <a:rPr lang="en-US" sz="2400" dirty="0" err="1"/>
              <a:t>WAutoRepair</a:t>
            </a:r>
            <a:r>
              <a:rPr lang="en-US" sz="2400" dirty="0"/>
              <a:t> immediately compiles it to a shared library with the file name </a:t>
            </a:r>
            <a:r>
              <a:rPr lang="en-US" sz="2400" i="1" dirty="0" err="1" smtClean="0"/>
              <a:t>wrapper.so</a:t>
            </a:r>
            <a:endParaRPr lang="en-US" sz="2400" i="1" dirty="0" smtClean="0"/>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r>
              <a:rPr lang="en-US" sz="2400" dirty="0"/>
              <a:t>Then with </a:t>
            </a:r>
            <a:r>
              <a:rPr lang="en-US" sz="2400" i="1" dirty="0" err="1"/>
              <a:t>wrapper.so</a:t>
            </a:r>
            <a:r>
              <a:rPr lang="en-US" sz="2400" dirty="0"/>
              <a:t> loaded, </a:t>
            </a:r>
            <a:r>
              <a:rPr lang="en-US" sz="2400" dirty="0" err="1"/>
              <a:t>WAutoRepair</a:t>
            </a:r>
            <a:r>
              <a:rPr lang="en-US" sz="2400" dirty="0"/>
              <a:t> runs the original </a:t>
            </a:r>
            <a:r>
              <a:rPr lang="en-US" sz="2400" i="1" dirty="0" err="1"/>
              <a:t>php</a:t>
            </a:r>
            <a:r>
              <a:rPr lang="en-US" sz="2400" dirty="0"/>
              <a:t> program with </a:t>
            </a:r>
            <a:r>
              <a:rPr lang="en-US" sz="2400" i="1" dirty="0" err="1"/>
              <a:t>Valgrind</a:t>
            </a:r>
            <a:r>
              <a:rPr lang="en-US" sz="2400" dirty="0"/>
              <a:t> against test cases in the validation process</a:t>
            </a:r>
            <a:endParaRPr lang="en-US" sz="2400" dirty="0" smtClean="0"/>
          </a:p>
        </p:txBody>
      </p:sp>
      <p:sp>
        <p:nvSpPr>
          <p:cNvPr id="7" name="TextBox 6"/>
          <p:cNvSpPr txBox="1"/>
          <p:nvPr/>
        </p:nvSpPr>
        <p:spPr>
          <a:xfrm>
            <a:off x="170335" y="98612"/>
            <a:ext cx="6182964" cy="923330"/>
          </a:xfrm>
          <a:prstGeom prst="rect">
            <a:avLst/>
          </a:prstGeom>
          <a:noFill/>
        </p:spPr>
        <p:txBody>
          <a:bodyPr wrap="square" rtlCol="0">
            <a:spAutoFit/>
          </a:bodyPr>
          <a:lstStyle/>
          <a:p>
            <a:r>
              <a:rPr lang="en-US" altLang="ko-KR" sz="54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err="1">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WAutoRepair</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t>
            </a:r>
            <a:r>
              <a:rPr lang="en-US" altLang="ko-KR" sz="2400" b="1" dirty="0" smtClean="0"/>
              <a:t>Case Study</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Tree>
    <p:extLst>
      <p:ext uri="{BB962C8B-B14F-4D97-AF65-F5344CB8AC3E}">
        <p14:creationId xmlns:p14="http://schemas.microsoft.com/office/powerpoint/2010/main" val="1597805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8789631" cy="4093428"/>
          </a:xfrm>
          <a:prstGeom prst="rect">
            <a:avLst/>
          </a:prstGeom>
          <a:noFill/>
          <a:ln w="9525">
            <a:noFill/>
            <a:miter lim="800000"/>
            <a:headEnd/>
            <a:tailEnd/>
          </a:ln>
        </p:spPr>
        <p:txBody>
          <a:bodyPr wrap="square">
            <a:spAutoFit/>
          </a:bodyPr>
          <a:lstStyle/>
          <a:p>
            <a:pPr marL="457200" indent="-457200">
              <a:spcBef>
                <a:spcPts val="600"/>
              </a:spcBef>
              <a:buFont typeface="Arial" charset="0"/>
              <a:buChar char="•"/>
              <a:defRPr/>
            </a:pPr>
            <a:r>
              <a:rPr lang="en-US" sz="2400" dirty="0"/>
              <a:t>We selected the </a:t>
            </a:r>
            <a:r>
              <a:rPr lang="en-US" sz="2400" i="1" dirty="0" err="1"/>
              <a:t>libtiff</a:t>
            </a:r>
            <a:r>
              <a:rPr lang="en-US" sz="2400" dirty="0"/>
              <a:t>, </a:t>
            </a:r>
            <a:r>
              <a:rPr lang="en-US" sz="2400" i="1" dirty="0" err="1"/>
              <a:t>php</a:t>
            </a:r>
            <a:r>
              <a:rPr lang="en-US" sz="2400" dirty="0"/>
              <a:t> and </a:t>
            </a:r>
            <a:r>
              <a:rPr lang="en-US" sz="2400" i="1" dirty="0" err="1"/>
              <a:t>wireshark</a:t>
            </a:r>
            <a:r>
              <a:rPr lang="en-US" sz="2400" dirty="0"/>
              <a:t> programs with three real </a:t>
            </a:r>
            <a:r>
              <a:rPr lang="en-US" sz="2400" dirty="0" smtClean="0"/>
              <a:t>bugs</a:t>
            </a:r>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r>
              <a:rPr lang="en-US" sz="2400" dirty="0"/>
              <a:t>For each bug, we selected one negative test case and three positive test cases, and tried to run </a:t>
            </a:r>
            <a:r>
              <a:rPr lang="en-US" sz="2400" dirty="0" err="1"/>
              <a:t>WAutoRepair</a:t>
            </a:r>
            <a:r>
              <a:rPr lang="en-US" sz="2400" dirty="0"/>
              <a:t> to repair </a:t>
            </a:r>
            <a:r>
              <a:rPr lang="en-US" sz="2400" dirty="0" smtClean="0"/>
              <a:t>them</a:t>
            </a:r>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r>
              <a:rPr lang="en-US" sz="2400" dirty="0" err="1"/>
              <a:t>WAutoRepair</a:t>
            </a:r>
            <a:r>
              <a:rPr lang="en-US" sz="2400" dirty="0"/>
              <a:t> will terminate itself if a valid patch is found, or when some limits are arrived (over 100 trials or 3 hours elapse)</a:t>
            </a:r>
            <a:endParaRPr lang="en-US" sz="2400" dirty="0" smtClean="0"/>
          </a:p>
        </p:txBody>
      </p:sp>
      <p:sp>
        <p:nvSpPr>
          <p:cNvPr id="7" name="TextBox 6"/>
          <p:cNvSpPr txBox="1"/>
          <p:nvPr/>
        </p:nvSpPr>
        <p:spPr>
          <a:xfrm>
            <a:off x="170335" y="98612"/>
            <a:ext cx="6527348" cy="923330"/>
          </a:xfrm>
          <a:prstGeom prst="rect">
            <a:avLst/>
          </a:prstGeom>
          <a:noFill/>
        </p:spPr>
        <p:txBody>
          <a:bodyPr wrap="squar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 &amp; Result(</a:t>
            </a:r>
            <a:r>
              <a:rPr lang="en-US" sz="2400" b="1" dirty="0"/>
              <a:t>Experimental </a:t>
            </a:r>
            <a:r>
              <a:rPr lang="en-US" sz="2400" b="1" dirty="0" smtClean="0"/>
              <a:t>Setup)</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Tree>
    <p:extLst>
      <p:ext uri="{BB962C8B-B14F-4D97-AF65-F5344CB8AC3E}">
        <p14:creationId xmlns:p14="http://schemas.microsoft.com/office/powerpoint/2010/main" val="17815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8789631" cy="5278368"/>
          </a:xfrm>
          <a:prstGeom prst="rect">
            <a:avLst/>
          </a:prstGeom>
          <a:noFill/>
          <a:ln w="9525">
            <a:noFill/>
            <a:miter lim="800000"/>
            <a:headEnd/>
            <a:tailEnd/>
          </a:ln>
        </p:spPr>
        <p:txBody>
          <a:bodyPr wrap="square">
            <a:spAutoFit/>
          </a:bodyPr>
          <a:lstStyle/>
          <a:p>
            <a:pPr marL="457200" indent="-457200">
              <a:spcBef>
                <a:spcPts val="600"/>
              </a:spcBef>
              <a:buFont typeface="Arial" charset="0"/>
              <a:buChar char="•"/>
              <a:defRPr/>
            </a:pPr>
            <a:r>
              <a:rPr lang="en-US" sz="2400" dirty="0" smtClean="0"/>
              <a:t>All </a:t>
            </a:r>
            <a:r>
              <a:rPr lang="en-US" sz="2400" dirty="0"/>
              <a:t>the experimental parameters for </a:t>
            </a:r>
            <a:r>
              <a:rPr lang="en-US" sz="2400" dirty="0" err="1"/>
              <a:t>Genprog</a:t>
            </a:r>
            <a:r>
              <a:rPr lang="en-US" sz="2400" dirty="0"/>
              <a:t> </a:t>
            </a:r>
            <a:r>
              <a:rPr lang="en-US" sz="2400" dirty="0" smtClean="0"/>
              <a:t>in </a:t>
            </a:r>
            <a:r>
              <a:rPr lang="en-US" sz="2400" dirty="0"/>
              <a:t>our experiment are the same as those settings </a:t>
            </a:r>
            <a:r>
              <a:rPr lang="en-US" sz="2400" dirty="0" smtClean="0"/>
              <a:t>all </a:t>
            </a:r>
            <a:r>
              <a:rPr lang="en-US" sz="2400" dirty="0"/>
              <a:t>but the weighted path, a sequence of &lt;statement, </a:t>
            </a:r>
            <a:r>
              <a:rPr lang="en-US" sz="2400" dirty="0" smtClean="0"/>
              <a:t>weight&gt; pairs</a:t>
            </a:r>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r>
              <a:rPr lang="en-US" sz="2400" dirty="0"/>
              <a:t>In our experiment the weighted path, in which the default weight 1.0 is assigned to each element, is exactly the set of all the statements included in the suspicious </a:t>
            </a:r>
            <a:r>
              <a:rPr lang="en-US" sz="2400" dirty="0" smtClean="0"/>
              <a:t>function</a:t>
            </a:r>
            <a:endParaRPr lang="en-US" sz="2400" dirty="0"/>
          </a:p>
          <a:p>
            <a:pPr marL="457200" indent="-457200">
              <a:spcBef>
                <a:spcPts val="600"/>
              </a:spcBef>
              <a:buFont typeface="Arial" charset="0"/>
              <a:buChar char="•"/>
              <a:defRPr/>
            </a:pPr>
            <a:endParaRPr lang="en-US" sz="2400" dirty="0" smtClean="0"/>
          </a:p>
          <a:p>
            <a:pPr marL="457200" indent="-457200">
              <a:spcBef>
                <a:spcPts val="600"/>
              </a:spcBef>
              <a:buFont typeface="Arial" charset="0"/>
              <a:buChar char="•"/>
              <a:defRPr/>
            </a:pPr>
            <a:r>
              <a:rPr lang="en-US" sz="2400" dirty="0"/>
              <a:t>Namely, the genetic operations of mutation and crossover are constrained to operate only on the suspicious function, and that is consistent with the assumption of weak recompilation </a:t>
            </a:r>
            <a:endParaRPr lang="en-US" sz="2400" dirty="0"/>
          </a:p>
          <a:p>
            <a:pPr marL="457200" indent="-457200">
              <a:spcBef>
                <a:spcPts val="600"/>
              </a:spcBef>
              <a:buFont typeface="Arial" charset="0"/>
              <a:buChar char="•"/>
              <a:defRPr/>
            </a:pPr>
            <a:endParaRPr lang="en-US" sz="2400" dirty="0" smtClean="0"/>
          </a:p>
        </p:txBody>
      </p:sp>
      <p:sp>
        <p:nvSpPr>
          <p:cNvPr id="7" name="TextBox 6"/>
          <p:cNvSpPr txBox="1"/>
          <p:nvPr/>
        </p:nvSpPr>
        <p:spPr>
          <a:xfrm>
            <a:off x="170335" y="98612"/>
            <a:ext cx="6527348" cy="923330"/>
          </a:xfrm>
          <a:prstGeom prst="rect">
            <a:avLst/>
          </a:prstGeom>
          <a:noFill/>
        </p:spPr>
        <p:txBody>
          <a:bodyPr wrap="squar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 &amp; Result(</a:t>
            </a:r>
            <a:r>
              <a:rPr lang="en-US" sz="2400" b="1" dirty="0"/>
              <a:t>Experimental </a:t>
            </a:r>
            <a:r>
              <a:rPr lang="en-US" sz="2400" b="1" dirty="0" smtClean="0"/>
              <a:t>Setup)</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Tree>
    <p:extLst>
      <p:ext uri="{BB962C8B-B14F-4D97-AF65-F5344CB8AC3E}">
        <p14:creationId xmlns:p14="http://schemas.microsoft.com/office/powerpoint/2010/main" val="1722141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8944010" cy="7740581"/>
          </a:xfrm>
          <a:prstGeom prst="rect">
            <a:avLst/>
          </a:prstGeom>
          <a:noFill/>
          <a:ln w="9525">
            <a:noFill/>
            <a:miter lim="800000"/>
            <a:headEnd/>
            <a:tailEnd/>
          </a:ln>
        </p:spPr>
        <p:txBody>
          <a:bodyPr wrap="square">
            <a:spAutoFit/>
          </a:bodyPr>
          <a:lstStyle/>
          <a:p>
            <a:pPr marL="457200" indent="-457200">
              <a:spcBef>
                <a:spcPts val="600"/>
              </a:spcBef>
              <a:buFont typeface="Arial" charset="0"/>
              <a:buChar char="•"/>
              <a:defRPr/>
            </a:pPr>
            <a:endParaRPr lang="en-US" sz="2400" dirty="0" smtClean="0"/>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endParaRPr lang="en-US" sz="2400" dirty="0" smtClean="0"/>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r>
              <a:rPr lang="en-US" sz="2400" dirty="0"/>
              <a:t>The repair effectiveness of </a:t>
            </a:r>
            <a:r>
              <a:rPr lang="en-US" sz="2400" dirty="0" err="1"/>
              <a:t>WAutoRepair</a:t>
            </a:r>
            <a:r>
              <a:rPr lang="en-US" sz="2400" dirty="0"/>
              <a:t> is almost the same as </a:t>
            </a:r>
            <a:r>
              <a:rPr lang="en-US" sz="2400" dirty="0" err="1" smtClean="0"/>
              <a:t>Genprog</a:t>
            </a:r>
            <a:endParaRPr lang="en-US" sz="2400" dirty="0" smtClean="0"/>
          </a:p>
          <a:p>
            <a:pPr marL="457200" indent="-457200">
              <a:spcBef>
                <a:spcPts val="600"/>
              </a:spcBef>
              <a:buFont typeface="Arial" charset="0"/>
              <a:buChar char="•"/>
              <a:defRPr/>
            </a:pPr>
            <a:r>
              <a:rPr lang="en-US" sz="2400" dirty="0"/>
              <a:t>Performance </a:t>
            </a:r>
            <a:r>
              <a:rPr lang="en-US" sz="2400" dirty="0" smtClean="0"/>
              <a:t>Analysis</a:t>
            </a:r>
          </a:p>
          <a:p>
            <a:pPr lvl="1">
              <a:spcBef>
                <a:spcPts val="600"/>
              </a:spcBef>
              <a:defRPr/>
            </a:pPr>
            <a:r>
              <a:rPr lang="en-US" sz="2400" dirty="0" smtClean="0"/>
              <a:t>-In </a:t>
            </a:r>
            <a:r>
              <a:rPr lang="en-US" sz="2400" dirty="0"/>
              <a:t>the ”Total” </a:t>
            </a:r>
            <a:r>
              <a:rPr lang="en-US" sz="2400" dirty="0" smtClean="0"/>
              <a:t>column, </a:t>
            </a:r>
            <a:r>
              <a:rPr lang="en-US" sz="2400" dirty="0" err="1"/>
              <a:t>WAutoRepair</a:t>
            </a:r>
            <a:r>
              <a:rPr lang="en-US" sz="2400" dirty="0"/>
              <a:t> performs obviously better than </a:t>
            </a:r>
            <a:r>
              <a:rPr lang="en-US" sz="2400" dirty="0" err="1"/>
              <a:t>Genprog</a:t>
            </a:r>
            <a:r>
              <a:rPr lang="en-US" sz="2400" dirty="0" smtClean="0"/>
              <a:t>,</a:t>
            </a:r>
          </a:p>
          <a:p>
            <a:pPr lvl="1">
              <a:spcBef>
                <a:spcPts val="600"/>
              </a:spcBef>
              <a:defRPr/>
            </a:pPr>
            <a:r>
              <a:rPr lang="en-US" sz="2400" dirty="0" smtClean="0"/>
              <a:t>-With </a:t>
            </a:r>
            <a:r>
              <a:rPr lang="en-US" sz="2400" dirty="0"/>
              <a:t>the application of weak recompilation </a:t>
            </a:r>
            <a:r>
              <a:rPr lang="en-US" sz="2400" dirty="0" err="1"/>
              <a:t>WAutoRepair</a:t>
            </a:r>
            <a:r>
              <a:rPr lang="en-US" sz="2400" dirty="0"/>
              <a:t> performs more steady with less compilation cost regardless of the scales of target programs</a:t>
            </a:r>
            <a:endParaRPr lang="en-US" sz="2400" dirty="0" smtClean="0"/>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endParaRPr lang="en-US" sz="2400" dirty="0" smtClean="0"/>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endParaRPr lang="en-US" sz="2400" dirty="0" smtClean="0"/>
          </a:p>
          <a:p>
            <a:pPr marL="457200" indent="-457200">
              <a:spcBef>
                <a:spcPts val="600"/>
              </a:spcBef>
              <a:buFont typeface="Arial" charset="0"/>
              <a:buChar char="•"/>
              <a:defRPr/>
            </a:pPr>
            <a:endParaRPr lang="en-US" sz="2400" dirty="0" smtClean="0"/>
          </a:p>
        </p:txBody>
      </p:sp>
      <p:sp>
        <p:nvSpPr>
          <p:cNvPr id="7" name="TextBox 6"/>
          <p:cNvSpPr txBox="1"/>
          <p:nvPr/>
        </p:nvSpPr>
        <p:spPr>
          <a:xfrm>
            <a:off x="170335" y="98612"/>
            <a:ext cx="6527348" cy="923330"/>
          </a:xfrm>
          <a:prstGeom prst="rect">
            <a:avLst/>
          </a:prstGeom>
          <a:noFill/>
        </p:spPr>
        <p:txBody>
          <a:bodyPr wrap="squar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 &amp; Result(</a:t>
            </a:r>
            <a:r>
              <a:rPr lang="en-US" sz="2400" b="1" dirty="0"/>
              <a:t>Results</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0710"/>
            <a:ext cx="12192000" cy="2478827"/>
          </a:xfrm>
          <a:prstGeom prst="rect">
            <a:avLst/>
          </a:prstGeom>
        </p:spPr>
      </p:pic>
    </p:spTree>
    <p:extLst>
      <p:ext uri="{BB962C8B-B14F-4D97-AF65-F5344CB8AC3E}">
        <p14:creationId xmlns:p14="http://schemas.microsoft.com/office/powerpoint/2010/main" val="1637896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1" y="1271565"/>
            <a:ext cx="10131543" cy="4247317"/>
          </a:xfrm>
          <a:prstGeom prst="rect">
            <a:avLst/>
          </a:prstGeom>
          <a:noFill/>
          <a:ln w="9525">
            <a:noFill/>
            <a:miter lim="800000"/>
            <a:headEnd/>
            <a:tailEnd/>
          </a:ln>
        </p:spPr>
        <p:txBody>
          <a:bodyPr wrap="square">
            <a:spAutoFit/>
          </a:bodyPr>
          <a:lstStyle/>
          <a:p>
            <a:pPr marL="457200" indent="-457200">
              <a:spcBef>
                <a:spcPts val="600"/>
              </a:spcBef>
              <a:buFont typeface="Arial" charset="0"/>
              <a:buChar char="•"/>
              <a:defRPr/>
            </a:pPr>
            <a:r>
              <a:rPr lang="en-US" sz="2400" dirty="0"/>
              <a:t>Effectiveness of Weak </a:t>
            </a:r>
            <a:r>
              <a:rPr lang="en-US" sz="2400" dirty="0" smtClean="0"/>
              <a:t>Recompilation</a:t>
            </a:r>
          </a:p>
          <a:p>
            <a:pPr lvl="1">
              <a:spcBef>
                <a:spcPts val="600"/>
              </a:spcBef>
              <a:defRPr/>
            </a:pPr>
            <a:r>
              <a:rPr lang="en-US" sz="2400" dirty="0" smtClean="0"/>
              <a:t>-Strong recompilation </a:t>
            </a:r>
            <a:r>
              <a:rPr lang="en-US" sz="2400" dirty="0"/>
              <a:t>overhead is </a:t>
            </a:r>
            <a:r>
              <a:rPr lang="en-US" sz="2400" dirty="0" smtClean="0"/>
              <a:t>correlated </a:t>
            </a:r>
            <a:r>
              <a:rPr lang="en-US" sz="2400" dirty="0"/>
              <a:t>with both the scale of target program and the number of files depending on the defective </a:t>
            </a:r>
            <a:r>
              <a:rPr lang="en-US" sz="2400" dirty="0" smtClean="0"/>
              <a:t>code</a:t>
            </a:r>
          </a:p>
          <a:p>
            <a:pPr lvl="1">
              <a:spcBef>
                <a:spcPts val="600"/>
              </a:spcBef>
              <a:defRPr/>
            </a:pPr>
            <a:r>
              <a:rPr lang="en-US" sz="2400" dirty="0" smtClean="0"/>
              <a:t>-The </a:t>
            </a:r>
            <a:r>
              <a:rPr lang="en-US" sz="2400" dirty="0"/>
              <a:t>larger the program scale or the more files depending on the defective code, the more effectiveness of weak </a:t>
            </a:r>
            <a:r>
              <a:rPr lang="en-US" sz="2400" dirty="0" smtClean="0"/>
              <a:t>recompilation</a:t>
            </a:r>
          </a:p>
          <a:p>
            <a:pPr marL="457200" indent="-457200">
              <a:spcBef>
                <a:spcPts val="600"/>
              </a:spcBef>
              <a:buFont typeface="Arial" charset="0"/>
              <a:buChar char="•"/>
              <a:defRPr/>
            </a:pPr>
            <a:endParaRPr lang="en-US" sz="2400" i="1" dirty="0" smtClean="0"/>
          </a:p>
          <a:p>
            <a:pPr marL="457200" indent="-457200">
              <a:spcBef>
                <a:spcPts val="600"/>
              </a:spcBef>
              <a:buFont typeface="Arial" charset="0"/>
              <a:buChar char="•"/>
              <a:defRPr/>
            </a:pPr>
            <a:endParaRPr lang="en-US" sz="2400" dirty="0"/>
          </a:p>
          <a:p>
            <a:pPr marL="457200" indent="-457200">
              <a:spcBef>
                <a:spcPts val="600"/>
              </a:spcBef>
              <a:buFont typeface="Arial" charset="0"/>
              <a:buChar char="•"/>
              <a:defRPr/>
            </a:pPr>
            <a:endParaRPr lang="en-US" sz="2400" dirty="0" smtClean="0"/>
          </a:p>
          <a:p>
            <a:pPr marL="457200" indent="-457200">
              <a:spcBef>
                <a:spcPts val="600"/>
              </a:spcBef>
              <a:buFont typeface="Arial" charset="0"/>
              <a:buChar char="•"/>
              <a:defRPr/>
            </a:pPr>
            <a:endParaRPr lang="en-US" sz="2400" dirty="0" smtClean="0"/>
          </a:p>
        </p:txBody>
      </p:sp>
      <p:sp>
        <p:nvSpPr>
          <p:cNvPr id="7" name="TextBox 6"/>
          <p:cNvSpPr txBox="1"/>
          <p:nvPr/>
        </p:nvSpPr>
        <p:spPr>
          <a:xfrm>
            <a:off x="170335" y="98612"/>
            <a:ext cx="6527348" cy="923330"/>
          </a:xfrm>
          <a:prstGeom prst="rect">
            <a:avLst/>
          </a:prstGeom>
          <a:noFill/>
        </p:spPr>
        <p:txBody>
          <a:bodyPr wrap="squar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 &amp; Result(</a:t>
            </a:r>
            <a:r>
              <a:rPr lang="en-US" sz="2400" b="1" dirty="0"/>
              <a:t>Results</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Tree>
    <p:extLst>
      <p:ext uri="{BB962C8B-B14F-4D97-AF65-F5344CB8AC3E}">
        <p14:creationId xmlns:p14="http://schemas.microsoft.com/office/powerpoint/2010/main" val="876505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7854410" cy="5278368"/>
          </a:xfrm>
          <a:prstGeom prst="rect">
            <a:avLst/>
          </a:prstGeom>
          <a:noFill/>
          <a:ln w="9525">
            <a:noFill/>
            <a:miter lim="800000"/>
            <a:headEnd/>
            <a:tailEnd/>
          </a:ln>
        </p:spPr>
        <p:txBody>
          <a:bodyPr wrap="square">
            <a:spAutoFit/>
          </a:bodyPr>
          <a:lstStyle/>
          <a:p>
            <a:pPr marL="342900" indent="-342900">
              <a:spcBef>
                <a:spcPts val="600"/>
              </a:spcBef>
              <a:buFont typeface="Arial" charset="0"/>
              <a:buChar char="•"/>
              <a:defRPr/>
            </a:pPr>
            <a:r>
              <a:rPr lang="en-US" sz="2400" dirty="0" smtClean="0"/>
              <a:t>Instrumentation Overhead</a:t>
            </a:r>
          </a:p>
          <a:p>
            <a:pPr lvl="1">
              <a:spcBef>
                <a:spcPts val="600"/>
              </a:spcBef>
              <a:defRPr/>
            </a:pPr>
            <a:r>
              <a:rPr lang="en-US" sz="2400" dirty="0"/>
              <a:t>-</a:t>
            </a:r>
            <a:r>
              <a:rPr lang="en-US" sz="2400" dirty="0" smtClean="0"/>
              <a:t>The </a:t>
            </a:r>
            <a:r>
              <a:rPr lang="en-US" sz="2400" dirty="0"/>
              <a:t>exception is caused by the mechanism of memory leak detection through the analysis to the repair process of </a:t>
            </a:r>
            <a:r>
              <a:rPr lang="en-US" sz="2400" i="1" dirty="0" err="1" smtClean="0"/>
              <a:t>wireshark</a:t>
            </a:r>
            <a:endParaRPr lang="en-US" sz="2400" i="1" dirty="0" smtClean="0"/>
          </a:p>
          <a:p>
            <a:pPr marL="457200" indent="-457200">
              <a:spcBef>
                <a:spcPts val="600"/>
              </a:spcBef>
              <a:buFont typeface="Arial" charset="0"/>
              <a:buChar char="•"/>
              <a:defRPr/>
            </a:pPr>
            <a:endParaRPr lang="en-US" sz="2400" i="1" dirty="0" smtClean="0"/>
          </a:p>
          <a:p>
            <a:pPr lvl="1">
              <a:spcBef>
                <a:spcPts val="600"/>
              </a:spcBef>
              <a:defRPr/>
            </a:pPr>
            <a:r>
              <a:rPr lang="en-US" sz="2400" dirty="0" smtClean="0"/>
              <a:t>-Because </a:t>
            </a:r>
            <a:r>
              <a:rPr lang="en-US" sz="2400" dirty="0"/>
              <a:t>the execution cost of negative test cases is susceptible to bugs, so we selected the execution cost of positive test cases </a:t>
            </a:r>
            <a:r>
              <a:rPr lang="en-US" sz="2400" dirty="0" smtClean="0"/>
              <a:t>for compare</a:t>
            </a:r>
          </a:p>
          <a:p>
            <a:pPr lvl="1">
              <a:spcBef>
                <a:spcPts val="600"/>
              </a:spcBef>
              <a:defRPr/>
            </a:pPr>
            <a:endParaRPr lang="en-US" sz="2400" dirty="0"/>
          </a:p>
          <a:p>
            <a:pPr lvl="1">
              <a:spcBef>
                <a:spcPts val="600"/>
              </a:spcBef>
              <a:defRPr/>
            </a:pPr>
            <a:r>
              <a:rPr lang="en-US" sz="2400" dirty="0" smtClean="0"/>
              <a:t>-we </a:t>
            </a:r>
            <a:r>
              <a:rPr lang="en-US" sz="2400" dirty="0"/>
              <a:t>can increase the number of test cases to guarantee that the obtained patch is actually valid with high confidence level </a:t>
            </a:r>
            <a:r>
              <a:rPr lang="en-US" sz="2400" dirty="0" smtClean="0"/>
              <a:t>with random </a:t>
            </a:r>
            <a:r>
              <a:rPr lang="en-US" sz="2400" dirty="0"/>
              <a:t>sampling technique</a:t>
            </a:r>
            <a:endParaRPr lang="en-US" sz="2400" dirty="0" smtClean="0"/>
          </a:p>
        </p:txBody>
      </p:sp>
      <p:sp>
        <p:nvSpPr>
          <p:cNvPr id="7" name="TextBox 6"/>
          <p:cNvSpPr txBox="1"/>
          <p:nvPr/>
        </p:nvSpPr>
        <p:spPr>
          <a:xfrm>
            <a:off x="170335" y="98612"/>
            <a:ext cx="6527348" cy="923330"/>
          </a:xfrm>
          <a:prstGeom prst="rect">
            <a:avLst/>
          </a:prstGeom>
          <a:noFill/>
        </p:spPr>
        <p:txBody>
          <a:bodyPr wrap="squar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 &amp; Result(</a:t>
            </a:r>
            <a:r>
              <a:rPr lang="en-US" sz="2400" b="1" dirty="0"/>
              <a:t>Results</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7531" y="2589726"/>
            <a:ext cx="3864469" cy="2634865"/>
          </a:xfrm>
          <a:prstGeom prst="rect">
            <a:avLst/>
          </a:prstGeom>
        </p:spPr>
      </p:pic>
    </p:spTree>
    <p:extLst>
      <p:ext uri="{BB962C8B-B14F-4D97-AF65-F5344CB8AC3E}">
        <p14:creationId xmlns:p14="http://schemas.microsoft.com/office/powerpoint/2010/main" val="204876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10107792" cy="4616648"/>
          </a:xfrm>
          <a:prstGeom prst="rect">
            <a:avLst/>
          </a:prstGeom>
          <a:noFill/>
          <a:ln w="9525">
            <a:noFill/>
            <a:miter lim="800000"/>
            <a:headEnd/>
            <a:tailEnd/>
          </a:ln>
        </p:spPr>
        <p:txBody>
          <a:bodyPr wrap="square">
            <a:spAutoFit/>
          </a:bodyPr>
          <a:lstStyle/>
          <a:p>
            <a:pPr marL="342900" indent="-342900">
              <a:spcBef>
                <a:spcPts val="600"/>
              </a:spcBef>
              <a:buFont typeface="Arial" charset="0"/>
              <a:buChar char="•"/>
              <a:defRPr/>
            </a:pPr>
            <a:r>
              <a:rPr lang="en-US" sz="2400" dirty="0"/>
              <a:t>Since only 3 programs are investigated, conclusions drawn from the experimental results are weak and hardly </a:t>
            </a:r>
            <a:r>
              <a:rPr lang="en-US" sz="2400" dirty="0" smtClean="0"/>
              <a:t>generalizable</a:t>
            </a:r>
          </a:p>
          <a:p>
            <a:pPr marL="342900" indent="-342900">
              <a:spcBef>
                <a:spcPts val="600"/>
              </a:spcBef>
              <a:buFont typeface="Arial" charset="0"/>
              <a:buChar char="•"/>
              <a:defRPr/>
            </a:pPr>
            <a:endParaRPr lang="en-US" sz="2400" dirty="0" smtClean="0"/>
          </a:p>
          <a:p>
            <a:pPr marL="342900" indent="-342900">
              <a:spcBef>
                <a:spcPts val="600"/>
              </a:spcBef>
              <a:buFont typeface="Arial" charset="0"/>
              <a:buChar char="•"/>
              <a:defRPr/>
            </a:pPr>
            <a:r>
              <a:rPr lang="en-US" sz="2400" dirty="0"/>
              <a:t>We plan to strengthen the conclusions through more experiments on many programs in the future </a:t>
            </a:r>
            <a:r>
              <a:rPr lang="en-US" sz="2400" dirty="0" smtClean="0"/>
              <a:t>work</a:t>
            </a:r>
          </a:p>
          <a:p>
            <a:pPr marL="342900" indent="-342900">
              <a:spcBef>
                <a:spcPts val="600"/>
              </a:spcBef>
              <a:buFont typeface="Arial" charset="0"/>
              <a:buChar char="•"/>
              <a:defRPr/>
            </a:pPr>
            <a:endParaRPr lang="en-US" sz="2400" dirty="0"/>
          </a:p>
          <a:p>
            <a:pPr marL="342900" indent="-342900">
              <a:spcBef>
                <a:spcPts val="600"/>
              </a:spcBef>
              <a:buFont typeface="Arial" charset="0"/>
              <a:buChar char="•"/>
              <a:defRPr/>
            </a:pPr>
            <a:r>
              <a:rPr lang="en-US" sz="2400" dirty="0" smtClean="0"/>
              <a:t>If </a:t>
            </a:r>
            <a:r>
              <a:rPr lang="en-US" sz="2400" dirty="0"/>
              <a:t>the test cases selected to validate the candidate patch is long-running, the advantage of </a:t>
            </a:r>
            <a:r>
              <a:rPr lang="en-US" sz="2400" dirty="0" err="1"/>
              <a:t>WAutoRepair</a:t>
            </a:r>
            <a:r>
              <a:rPr lang="en-US" sz="2400" dirty="0"/>
              <a:t> may be not very </a:t>
            </a:r>
            <a:r>
              <a:rPr lang="en-US" sz="2400" dirty="0" smtClean="0"/>
              <a:t>evident</a:t>
            </a:r>
          </a:p>
          <a:p>
            <a:pPr marL="342900" indent="-342900">
              <a:spcBef>
                <a:spcPts val="600"/>
              </a:spcBef>
              <a:buFont typeface="Arial" charset="0"/>
              <a:buChar char="•"/>
              <a:defRPr/>
            </a:pPr>
            <a:endParaRPr lang="en-US" sz="2400" dirty="0"/>
          </a:p>
          <a:p>
            <a:pPr marL="342900" indent="-342900">
              <a:spcBef>
                <a:spcPts val="600"/>
              </a:spcBef>
              <a:buFont typeface="Arial" charset="0"/>
              <a:buChar char="•"/>
              <a:defRPr/>
            </a:pPr>
            <a:r>
              <a:rPr lang="en-US" sz="2400" dirty="0" smtClean="0"/>
              <a:t>We </a:t>
            </a:r>
            <a:r>
              <a:rPr lang="en-US" sz="2400" dirty="0"/>
              <a:t>can use the checkpoint tool </a:t>
            </a:r>
            <a:r>
              <a:rPr lang="en-US" sz="2400" dirty="0" smtClean="0"/>
              <a:t>to suppress the </a:t>
            </a:r>
            <a:r>
              <a:rPr lang="en-US" sz="2400" dirty="0"/>
              <a:t>long-running execution cost</a:t>
            </a:r>
            <a:endParaRPr lang="en-US" sz="2400" dirty="0" smtClean="0"/>
          </a:p>
        </p:txBody>
      </p:sp>
      <p:sp>
        <p:nvSpPr>
          <p:cNvPr id="7" name="TextBox 6"/>
          <p:cNvSpPr txBox="1"/>
          <p:nvPr/>
        </p:nvSpPr>
        <p:spPr>
          <a:xfrm>
            <a:off x="170335" y="98612"/>
            <a:ext cx="6527348" cy="923330"/>
          </a:xfrm>
          <a:prstGeom prst="rect">
            <a:avLst/>
          </a:prstGeom>
          <a:noFill/>
        </p:spPr>
        <p:txBody>
          <a:bodyPr wrap="squar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 &amp; Result(</a:t>
            </a:r>
            <a:r>
              <a:rPr lang="en-US" sz="2400" b="1" dirty="0"/>
              <a:t>Threats to Validity</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Tree>
    <p:extLst>
      <p:ext uri="{BB962C8B-B14F-4D97-AF65-F5344CB8AC3E}">
        <p14:creationId xmlns:p14="http://schemas.microsoft.com/office/powerpoint/2010/main" val="12384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2378472"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1</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Introduction</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9668404" cy="4324261"/>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sz="2400" dirty="0"/>
              <a:t>In general, the repair process can be divided into three </a:t>
            </a:r>
            <a:r>
              <a:rPr lang="en-US" sz="2400" dirty="0" smtClean="0"/>
              <a:t>phases</a:t>
            </a:r>
          </a:p>
          <a:p>
            <a:pPr marL="285750" indent="-285750">
              <a:spcBef>
                <a:spcPts val="600"/>
              </a:spcBef>
              <a:buFont typeface="Arial" panose="020B0604020202020204" pitchFamily="34" charset="0"/>
              <a:buChar char="•"/>
              <a:defRPr/>
            </a:pPr>
            <a:endParaRPr lang="en-US" sz="2400" dirty="0" smtClean="0"/>
          </a:p>
          <a:p>
            <a:pPr lvl="1">
              <a:spcBef>
                <a:spcPts val="600"/>
              </a:spcBef>
              <a:defRPr/>
            </a:pPr>
            <a:r>
              <a:rPr lang="en-US" sz="2400" dirty="0" smtClean="0"/>
              <a:t>-Locate </a:t>
            </a:r>
            <a:r>
              <a:rPr lang="en-US" sz="2400" dirty="0"/>
              <a:t>the program </a:t>
            </a:r>
            <a:r>
              <a:rPr lang="en-US" sz="2400" dirty="0" smtClean="0"/>
              <a:t>bug</a:t>
            </a:r>
          </a:p>
          <a:p>
            <a:pPr lvl="1">
              <a:spcBef>
                <a:spcPts val="600"/>
              </a:spcBef>
              <a:defRPr/>
            </a:pPr>
            <a:r>
              <a:rPr lang="en-US" sz="2400" dirty="0" smtClean="0"/>
              <a:t>-Generate </a:t>
            </a:r>
            <a:r>
              <a:rPr lang="en-US" sz="2400" dirty="0"/>
              <a:t>the candidate patches in light of some specified </a:t>
            </a:r>
            <a:r>
              <a:rPr lang="en-US" sz="2400" dirty="0" smtClean="0"/>
              <a:t>rules</a:t>
            </a:r>
          </a:p>
          <a:p>
            <a:pPr lvl="1">
              <a:spcBef>
                <a:spcPts val="600"/>
              </a:spcBef>
              <a:defRPr/>
            </a:pPr>
            <a:r>
              <a:rPr lang="en-US" sz="2400" dirty="0" smtClean="0"/>
              <a:t>-Validate </a:t>
            </a:r>
            <a:r>
              <a:rPr lang="en-US" sz="2400" dirty="0"/>
              <a:t>these patches through some test cases again and again until a valid patch is </a:t>
            </a:r>
            <a:r>
              <a:rPr lang="en-US" sz="2400" dirty="0" smtClean="0"/>
              <a:t>found</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sz="2400" dirty="0"/>
              <a:t>This paper seeks to reduce the computational cost by optimizing the program recompilation process</a:t>
            </a:r>
            <a:endParaRPr lang="en-US" altLang="ko-KR" sz="2400" dirty="0"/>
          </a:p>
          <a:p>
            <a:pPr marL="285750" indent="-285750">
              <a:spcBef>
                <a:spcPts val="600"/>
              </a:spcBef>
              <a:buFont typeface="Arial" panose="020B0604020202020204" pitchFamily="34" charset="0"/>
              <a:buChar char="•"/>
              <a:defRPr/>
            </a:pPr>
            <a:endParaRPr lang="en-US" altLang="ko-KR" sz="2400" dirty="0"/>
          </a:p>
        </p:txBody>
      </p:sp>
    </p:spTree>
    <p:extLst>
      <p:ext uri="{BB962C8B-B14F-4D97-AF65-F5344CB8AC3E}">
        <p14:creationId xmlns:p14="http://schemas.microsoft.com/office/powerpoint/2010/main" val="2884658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10107792" cy="5355312"/>
          </a:xfrm>
          <a:prstGeom prst="rect">
            <a:avLst/>
          </a:prstGeom>
          <a:noFill/>
          <a:ln w="9525">
            <a:noFill/>
            <a:miter lim="800000"/>
            <a:headEnd/>
            <a:tailEnd/>
          </a:ln>
        </p:spPr>
        <p:txBody>
          <a:bodyPr wrap="square">
            <a:spAutoFit/>
          </a:bodyPr>
          <a:lstStyle/>
          <a:p>
            <a:pPr marL="342900" indent="-342900">
              <a:spcBef>
                <a:spcPts val="600"/>
              </a:spcBef>
              <a:buFont typeface="Arial" charset="0"/>
              <a:buChar char="•"/>
              <a:defRPr/>
            </a:pPr>
            <a:r>
              <a:rPr lang="en-US" sz="2400" dirty="0"/>
              <a:t>To address expensive compilation cost problem in automated program repair, we present the weak recompilation </a:t>
            </a:r>
            <a:r>
              <a:rPr lang="en-US" sz="2400" dirty="0" smtClean="0"/>
              <a:t>technique</a:t>
            </a:r>
          </a:p>
          <a:p>
            <a:pPr marL="342900" indent="-342900">
              <a:spcBef>
                <a:spcPts val="600"/>
              </a:spcBef>
              <a:buFont typeface="Arial" charset="0"/>
              <a:buChar char="•"/>
              <a:defRPr/>
            </a:pPr>
            <a:endParaRPr lang="en-US" sz="2400" dirty="0"/>
          </a:p>
          <a:p>
            <a:pPr marL="342900" indent="-342900">
              <a:spcBef>
                <a:spcPts val="600"/>
              </a:spcBef>
              <a:buFont typeface="Arial" charset="0"/>
              <a:buChar char="•"/>
              <a:defRPr/>
            </a:pPr>
            <a:r>
              <a:rPr lang="en-US" sz="2400" dirty="0" err="1"/>
              <a:t>WAutoRepair</a:t>
            </a:r>
            <a:r>
              <a:rPr lang="en-US" sz="2400" dirty="0"/>
              <a:t> is </a:t>
            </a:r>
            <a:r>
              <a:rPr lang="en-US" sz="2400" dirty="0" smtClean="0"/>
              <a:t>effective </a:t>
            </a:r>
            <a:r>
              <a:rPr lang="en-US" sz="2400" dirty="0"/>
              <a:t>in reducing the redundant compilation cost, and </a:t>
            </a:r>
            <a:r>
              <a:rPr lang="en-US" sz="2400" dirty="0" smtClean="0"/>
              <a:t>outperforms </a:t>
            </a:r>
            <a:r>
              <a:rPr lang="en-US" sz="2400" dirty="0"/>
              <a:t>the original </a:t>
            </a:r>
            <a:r>
              <a:rPr lang="en-US" sz="2400" dirty="0" err="1" smtClean="0"/>
              <a:t>Genprog</a:t>
            </a:r>
            <a:endParaRPr lang="en-US" sz="2400" dirty="0" smtClean="0"/>
          </a:p>
          <a:p>
            <a:pPr marL="342900" indent="-342900">
              <a:spcBef>
                <a:spcPts val="600"/>
              </a:spcBef>
              <a:buFont typeface="Arial" charset="0"/>
              <a:buChar char="•"/>
              <a:defRPr/>
            </a:pPr>
            <a:endParaRPr lang="en-US" sz="2400" dirty="0"/>
          </a:p>
          <a:p>
            <a:pPr marL="342900" indent="-342900">
              <a:spcBef>
                <a:spcPts val="600"/>
              </a:spcBef>
              <a:buFont typeface="Arial" charset="0"/>
              <a:buChar char="•"/>
              <a:defRPr/>
            </a:pPr>
            <a:r>
              <a:rPr lang="en-US" sz="2400" dirty="0"/>
              <a:t>To our knowledge, for automated program repair we are the first to present and try to address the problem of expensive recompilation cost for large-scale </a:t>
            </a:r>
            <a:r>
              <a:rPr lang="en-US" sz="2400" dirty="0" smtClean="0"/>
              <a:t>programs</a:t>
            </a:r>
          </a:p>
          <a:p>
            <a:pPr marL="342900" indent="-342900">
              <a:spcBef>
                <a:spcPts val="600"/>
              </a:spcBef>
              <a:buFont typeface="Arial" charset="0"/>
              <a:buChar char="•"/>
              <a:defRPr/>
            </a:pPr>
            <a:endParaRPr lang="en-US" sz="2400" dirty="0"/>
          </a:p>
          <a:p>
            <a:pPr marL="342900" indent="-342900">
              <a:spcBef>
                <a:spcPts val="600"/>
              </a:spcBef>
              <a:buFont typeface="Arial" charset="0"/>
              <a:buChar char="•"/>
              <a:defRPr/>
            </a:pPr>
            <a:r>
              <a:rPr lang="en-US" sz="2400" dirty="0"/>
              <a:t>That is, more candidate patches can be validated within a limited time bound. </a:t>
            </a:r>
            <a:r>
              <a:rPr lang="en-US" sz="2400" dirty="0" smtClean="0"/>
              <a:t>Thus </a:t>
            </a:r>
            <a:r>
              <a:rPr lang="en-US" sz="2400" dirty="0"/>
              <a:t>it is possible that more complex modification rules </a:t>
            </a:r>
            <a:r>
              <a:rPr lang="en-US" sz="2400" dirty="0" smtClean="0"/>
              <a:t>can </a:t>
            </a:r>
            <a:r>
              <a:rPr lang="en-US" sz="2400" dirty="0"/>
              <a:t>be adopted to repair defective programs</a:t>
            </a:r>
            <a:endParaRPr lang="en-US" sz="2400" dirty="0" smtClean="0"/>
          </a:p>
        </p:txBody>
      </p:sp>
      <p:sp>
        <p:nvSpPr>
          <p:cNvPr id="7" name="TextBox 6"/>
          <p:cNvSpPr txBox="1"/>
          <p:nvPr/>
        </p:nvSpPr>
        <p:spPr>
          <a:xfrm>
            <a:off x="170335" y="98612"/>
            <a:ext cx="6527348" cy="923330"/>
          </a:xfrm>
          <a:prstGeom prst="rect">
            <a:avLst/>
          </a:prstGeom>
          <a:noFill/>
        </p:spPr>
        <p:txBody>
          <a:bodyPr wrap="square" rtlCol="0">
            <a:spAutoFit/>
          </a:bodyPr>
          <a:lstStyle/>
          <a:p>
            <a:r>
              <a:rPr lang="en-US" altLang="ko-KR" sz="54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5</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Conclusion</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Tree>
    <p:extLst>
      <p:ext uri="{BB962C8B-B14F-4D97-AF65-F5344CB8AC3E}">
        <p14:creationId xmlns:p14="http://schemas.microsoft.com/office/powerpoint/2010/main" val="139422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10107792" cy="1200329"/>
          </a:xfrm>
          <a:prstGeom prst="rect">
            <a:avLst/>
          </a:prstGeom>
          <a:noFill/>
          <a:ln w="9525">
            <a:noFill/>
            <a:miter lim="800000"/>
            <a:headEnd/>
            <a:tailEnd/>
          </a:ln>
        </p:spPr>
        <p:txBody>
          <a:bodyPr wrap="square">
            <a:spAutoFit/>
          </a:bodyPr>
          <a:lstStyle/>
          <a:p>
            <a:pPr marL="342900" indent="-342900">
              <a:spcBef>
                <a:spcPts val="600"/>
              </a:spcBef>
              <a:buFont typeface="Arial" charset="0"/>
              <a:buChar char="•"/>
              <a:defRPr/>
            </a:pPr>
            <a:r>
              <a:rPr lang="en-US" sz="2400" dirty="0" smtClean="0"/>
              <a:t>Mutation </a:t>
            </a:r>
            <a:r>
              <a:rPr lang="en-US" sz="2400" dirty="0"/>
              <a:t>testing also needs to recompile the modified source code for evaluating the effectiveness of a test set in terms of its ability to detect </a:t>
            </a:r>
            <a:r>
              <a:rPr lang="en-US" sz="2400" dirty="0" smtClean="0"/>
              <a:t>faults</a:t>
            </a:r>
          </a:p>
        </p:txBody>
      </p:sp>
      <p:sp>
        <p:nvSpPr>
          <p:cNvPr id="7" name="TextBox 6"/>
          <p:cNvSpPr txBox="1"/>
          <p:nvPr/>
        </p:nvSpPr>
        <p:spPr>
          <a:xfrm>
            <a:off x="170334" y="98612"/>
            <a:ext cx="10173073" cy="923330"/>
          </a:xfrm>
          <a:prstGeom prst="rect">
            <a:avLst/>
          </a:prstGeom>
          <a:noFill/>
        </p:spPr>
        <p:txBody>
          <a:bodyPr wrap="square" rtlCol="0">
            <a:spAutoFit/>
          </a:bodyPr>
          <a:lstStyle/>
          <a:p>
            <a:r>
              <a:rPr lang="en-US" altLang="ko-KR" sz="54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5</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Related Works(</a:t>
            </a:r>
            <a:r>
              <a:rPr lang="en-US" sz="2400" b="1" dirty="0"/>
              <a:t>Cost Reduction Techniques for Mutation </a:t>
            </a:r>
            <a:r>
              <a:rPr lang="en-US" sz="2400" b="1" dirty="0" smtClean="0"/>
              <a:t>Testing)</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Tree>
    <p:extLst>
      <p:ext uri="{BB962C8B-B14F-4D97-AF65-F5344CB8AC3E}">
        <p14:creationId xmlns:p14="http://schemas.microsoft.com/office/powerpoint/2010/main" val="1113427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mc:AlternateContent xmlns:mc="http://schemas.openxmlformats.org/markup-compatibility/2006">
        <mc:Choice xmlns:a14="http://schemas.microsoft.com/office/drawing/2010/main" Requires="a14">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10107792" cy="4247317"/>
              </a:xfrm>
              <a:prstGeom prst="rect">
                <a:avLst/>
              </a:prstGeom>
              <a:noFill/>
              <a:ln w="9525">
                <a:noFill/>
                <a:miter lim="800000"/>
                <a:headEnd/>
                <a:tailEnd/>
              </a:ln>
            </p:spPr>
            <p:txBody>
              <a:bodyPr wrap="square">
                <a:spAutoFit/>
              </a:bodyPr>
              <a:lstStyle/>
              <a:p>
                <a:pPr marL="342900" indent="-342900">
                  <a:spcBef>
                    <a:spcPts val="600"/>
                  </a:spcBef>
                  <a:buFont typeface="Arial" charset="0"/>
                  <a:buChar char="•"/>
                  <a:defRPr/>
                </a:pPr>
                <a:r>
                  <a:rPr lang="en-US" sz="2400" dirty="0"/>
                  <a:t>P</a:t>
                </a:r>
                <a:r>
                  <a:rPr lang="en-US" sz="2400" dirty="0" smtClean="0"/>
                  <a:t>rogram </a:t>
                </a:r>
                <a:r>
                  <a:rPr lang="en-US" sz="2400" dirty="0"/>
                  <a:t>P is also divided into lots of </a:t>
                </a:r>
                <a:r>
                  <a:rPr lang="en-US" sz="2400" dirty="0" smtClean="0"/>
                  <a:t>components</a:t>
                </a:r>
              </a:p>
              <a:p>
                <a:pPr marL="342900" indent="-342900">
                  <a:spcBef>
                    <a:spcPts val="600"/>
                  </a:spcBef>
                  <a:buFont typeface="Arial" charset="0"/>
                  <a:buChar char="•"/>
                  <a:defRPr/>
                </a:pPr>
                <a:endParaRPr lang="en-US" sz="2400" dirty="0" smtClean="0"/>
              </a:p>
              <a:p>
                <a:pPr marL="342900" indent="-342900">
                  <a:spcBef>
                    <a:spcPts val="600"/>
                  </a:spcBef>
                  <a:buFont typeface="Arial" charset="0"/>
                  <a:buChar char="•"/>
                  <a:defRPr/>
                </a:pPr>
                <a:r>
                  <a:rPr lang="en-US" sz="2400" dirty="0" smtClean="0"/>
                  <a:t>The </a:t>
                </a:r>
                <a:r>
                  <a:rPr lang="en-US" sz="2400" dirty="0"/>
                  <a:t>program is terminated immediately after the execution of the </a:t>
                </a:r>
                <a14:m>
                  <m:oMath xmlns:m="http://schemas.openxmlformats.org/officeDocument/2006/math">
                    <m:sSub>
                      <m:sSubPr>
                        <m:ctrlPr>
                          <a:rPr lang="en-US" sz="2400" i="1">
                            <a:latin typeface="Cambria Math" charset="0"/>
                          </a:rPr>
                        </m:ctrlPr>
                      </m:sSubPr>
                      <m:e>
                        <m:r>
                          <a:rPr lang="en-US" sz="2400" i="1">
                            <a:latin typeface="Cambria Math" charset="0"/>
                          </a:rPr>
                          <m:t>𝑐</m:t>
                        </m:r>
                      </m:e>
                      <m:sub>
                        <m:r>
                          <a:rPr lang="en-US" sz="2400" i="1">
                            <a:latin typeface="Cambria Math" charset="0"/>
                          </a:rPr>
                          <m:t>𝑖</m:t>
                        </m:r>
                      </m:sub>
                    </m:sSub>
                  </m:oMath>
                </a14:m>
                <a:r>
                  <a:rPr lang="en-US" sz="2400" dirty="0"/>
                  <a:t> </a:t>
                </a:r>
                <a:r>
                  <a:rPr lang="en-US" sz="2400" dirty="0" smtClean="0"/>
                  <a:t>component</a:t>
                </a:r>
              </a:p>
              <a:p>
                <a:pPr marL="342900" indent="-342900">
                  <a:spcBef>
                    <a:spcPts val="600"/>
                  </a:spcBef>
                  <a:buFont typeface="Arial" charset="0"/>
                  <a:buChar char="•"/>
                  <a:defRPr/>
                </a:pPr>
                <a:endParaRPr lang="en-US" sz="2400" dirty="0" smtClean="0"/>
              </a:p>
              <a:p>
                <a:pPr marL="342900" indent="-342900">
                  <a:spcBef>
                    <a:spcPts val="600"/>
                  </a:spcBef>
                  <a:buFont typeface="Arial" charset="0"/>
                  <a:buChar char="•"/>
                  <a:defRPr/>
                </a:pPr>
                <a:r>
                  <a:rPr lang="en-US" sz="2400" dirty="0" smtClean="0"/>
                  <a:t>The mutant is </a:t>
                </a:r>
                <a:r>
                  <a:rPr lang="en-US" sz="2400" dirty="0"/>
                  <a:t>killed by comparing the program state of the mutant program with the original program state on the same test case</a:t>
                </a:r>
                <a:r>
                  <a:rPr lang="en-US" sz="2400" dirty="0" smtClean="0"/>
                  <a:t>.</a:t>
                </a:r>
              </a:p>
              <a:p>
                <a:pPr marL="342900" indent="-342900">
                  <a:spcBef>
                    <a:spcPts val="600"/>
                  </a:spcBef>
                  <a:buFont typeface="Arial" charset="0"/>
                  <a:buChar char="•"/>
                  <a:defRPr/>
                </a:pPr>
                <a:endParaRPr lang="en-US" sz="2400" dirty="0"/>
              </a:p>
              <a:p>
                <a:pPr marL="342900" indent="-342900">
                  <a:spcBef>
                    <a:spcPts val="600"/>
                  </a:spcBef>
                  <a:buFont typeface="Arial" charset="0"/>
                  <a:buChar char="•"/>
                  <a:defRPr/>
                </a:pPr>
                <a:r>
                  <a:rPr lang="en-US" sz="2400" dirty="0"/>
                  <a:t>However, there is a risk that some valid patches may be taken for invalid ones, leading to false negative</a:t>
                </a:r>
                <a:endParaRPr lang="en-US" sz="2400" dirty="0" smtClean="0"/>
              </a:p>
            </p:txBody>
          </p:sp>
        </mc:Choice>
        <mc:Fallback>
          <p:sp>
            <p:nvSpPr>
              <p:cNvPr id="4" name="Rectangle 8">
                <a:extLst>
                  <a:ext uri="{FF2B5EF4-FFF2-40B4-BE49-F238E27FC236}">
                    <a16:creationId xmlns="" xmlns:a16="http://schemas.microsoft.com/office/drawing/2014/main" id="{AA0C94F6-426E-4ACA-B9D7-5AC327077601}"/>
                  </a:ext>
                </a:extLst>
              </p:cNvPr>
              <p:cNvSpPr>
                <a:spLocks noRot="1" noChangeAspect="1" noMove="1" noResize="1" noEditPoints="1" noAdjustHandles="1" noChangeArrowheads="1" noChangeShapeType="1" noTextEdit="1"/>
              </p:cNvSpPr>
              <p:nvPr/>
            </p:nvSpPr>
            <p:spPr bwMode="auto">
              <a:xfrm>
                <a:off x="473122" y="1271565"/>
                <a:ext cx="10107792" cy="4247317"/>
              </a:xfrm>
              <a:prstGeom prst="rect">
                <a:avLst/>
              </a:prstGeom>
              <a:blipFill rotWithShape="0">
                <a:blip r:embed="rId3"/>
                <a:stretch>
                  <a:fillRect l="-844" t="-1149" r="-362" b="-2443"/>
                </a:stretch>
              </a:blipFill>
              <a:ln w="9525">
                <a:noFill/>
                <a:miter lim="800000"/>
                <a:headEnd/>
                <a:tailEnd/>
              </a:ln>
            </p:spPr>
            <p:txBody>
              <a:bodyPr/>
              <a:lstStyle/>
              <a:p>
                <a:r>
                  <a:rPr lang="en-US">
                    <a:noFill/>
                  </a:rPr>
                  <a:t> </a:t>
                </a:r>
              </a:p>
            </p:txBody>
          </p:sp>
        </mc:Fallback>
      </mc:AlternateContent>
      <p:sp>
        <p:nvSpPr>
          <p:cNvPr id="7" name="TextBox 6"/>
          <p:cNvSpPr txBox="1"/>
          <p:nvPr/>
        </p:nvSpPr>
        <p:spPr>
          <a:xfrm>
            <a:off x="170334" y="98612"/>
            <a:ext cx="10173073" cy="923330"/>
          </a:xfrm>
          <a:prstGeom prst="rect">
            <a:avLst/>
          </a:prstGeom>
          <a:noFill/>
        </p:spPr>
        <p:txBody>
          <a:bodyPr wrap="square" rtlCol="0">
            <a:spAutoFit/>
          </a:bodyPr>
          <a:lstStyle/>
          <a:p>
            <a:r>
              <a:rPr lang="en-US" altLang="ko-KR" sz="54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5</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Related Works(</a:t>
            </a:r>
            <a:r>
              <a:rPr lang="en-US" sz="2400" b="1" dirty="0"/>
              <a:t>Weak Mutation</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Tree>
    <p:extLst>
      <p:ext uri="{BB962C8B-B14F-4D97-AF65-F5344CB8AC3E}">
        <p14:creationId xmlns:p14="http://schemas.microsoft.com/office/powerpoint/2010/main" val="861728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2" y="1271565"/>
            <a:ext cx="10107792" cy="5509200"/>
          </a:xfrm>
          <a:prstGeom prst="rect">
            <a:avLst/>
          </a:prstGeom>
          <a:noFill/>
          <a:ln w="9525">
            <a:noFill/>
            <a:miter lim="800000"/>
            <a:headEnd/>
            <a:tailEnd/>
          </a:ln>
        </p:spPr>
        <p:txBody>
          <a:bodyPr wrap="square">
            <a:spAutoFit/>
          </a:bodyPr>
          <a:lstStyle/>
          <a:p>
            <a:pPr marL="342900" indent="-342900">
              <a:spcBef>
                <a:spcPts val="600"/>
              </a:spcBef>
              <a:buFont typeface="Arial" charset="0"/>
              <a:buChar char="•"/>
              <a:defRPr/>
            </a:pPr>
            <a:r>
              <a:rPr lang="en-US" sz="2400" dirty="0"/>
              <a:t>In mutation testing, the mutant is almost the same as the original program but with merely a minor </a:t>
            </a:r>
            <a:r>
              <a:rPr lang="en-US" sz="2400" dirty="0" smtClean="0"/>
              <a:t>difference</a:t>
            </a:r>
          </a:p>
          <a:p>
            <a:pPr marL="342900" indent="-342900">
              <a:spcBef>
                <a:spcPts val="600"/>
              </a:spcBef>
              <a:buFont typeface="Arial" charset="0"/>
              <a:buChar char="•"/>
              <a:defRPr/>
            </a:pPr>
            <a:endParaRPr lang="en-US" sz="2400" dirty="0"/>
          </a:p>
          <a:p>
            <a:pPr marL="342900" indent="-342900">
              <a:spcBef>
                <a:spcPts val="600"/>
              </a:spcBef>
              <a:buFont typeface="Arial" charset="0"/>
              <a:buChar char="•"/>
              <a:defRPr/>
            </a:pPr>
            <a:r>
              <a:rPr lang="en-US" sz="2400" dirty="0"/>
              <a:t>To suppress the redundant compilation </a:t>
            </a:r>
            <a:r>
              <a:rPr lang="en-US" sz="2400" dirty="0" smtClean="0"/>
              <a:t>cost, there is an </a:t>
            </a:r>
            <a:r>
              <a:rPr lang="en-US" sz="2400" dirty="0"/>
              <a:t>method to integrate support for program mutation directly into a </a:t>
            </a:r>
            <a:r>
              <a:rPr lang="en-US" sz="2400" dirty="0" smtClean="0"/>
              <a:t>compiler</a:t>
            </a:r>
          </a:p>
          <a:p>
            <a:pPr marL="342900" indent="-342900">
              <a:spcBef>
                <a:spcPts val="600"/>
              </a:spcBef>
              <a:buFont typeface="Arial" charset="0"/>
              <a:buChar char="•"/>
              <a:defRPr/>
            </a:pPr>
            <a:endParaRPr lang="en-US" sz="2400" dirty="0"/>
          </a:p>
          <a:p>
            <a:pPr marL="342900" indent="-342900">
              <a:spcBef>
                <a:spcPts val="600"/>
              </a:spcBef>
              <a:buFont typeface="Arial" charset="0"/>
              <a:buChar char="•"/>
              <a:defRPr/>
            </a:pPr>
            <a:r>
              <a:rPr lang="en-US" sz="2400" dirty="0" smtClean="0"/>
              <a:t>The </a:t>
            </a:r>
            <a:r>
              <a:rPr lang="en-US" sz="2400" dirty="0"/>
              <a:t>compiler produces two outputs: a target executable program and a collection of additional machine instruction </a:t>
            </a:r>
            <a:r>
              <a:rPr lang="en-US" sz="2400" dirty="0" smtClean="0"/>
              <a:t>sequences</a:t>
            </a:r>
          </a:p>
          <a:p>
            <a:pPr marL="342900" indent="-342900">
              <a:spcBef>
                <a:spcPts val="600"/>
              </a:spcBef>
              <a:buFont typeface="Arial" charset="0"/>
              <a:buChar char="•"/>
              <a:defRPr/>
            </a:pPr>
            <a:endParaRPr lang="en-US" sz="2400" dirty="0"/>
          </a:p>
          <a:p>
            <a:pPr marL="342900" indent="-342900">
              <a:spcBef>
                <a:spcPts val="600"/>
              </a:spcBef>
              <a:buFont typeface="Arial" charset="0"/>
              <a:buChar char="•"/>
              <a:defRPr/>
            </a:pPr>
            <a:r>
              <a:rPr lang="en-US" sz="2400" dirty="0"/>
              <a:t>And each </a:t>
            </a:r>
            <a:r>
              <a:rPr lang="en-US" sz="2400" dirty="0" smtClean="0"/>
              <a:t>patch can </a:t>
            </a:r>
            <a:r>
              <a:rPr lang="en-US" sz="2400" dirty="0"/>
              <a:t>be applied to the target executable program to yield a patched program without </a:t>
            </a:r>
            <a:r>
              <a:rPr lang="en-US" sz="2400" dirty="0" smtClean="0"/>
              <a:t>recompilation</a:t>
            </a:r>
          </a:p>
          <a:p>
            <a:pPr marL="342900" indent="-342900">
              <a:spcBef>
                <a:spcPts val="600"/>
              </a:spcBef>
              <a:buFont typeface="Arial" charset="0"/>
              <a:buChar char="•"/>
              <a:defRPr/>
            </a:pPr>
            <a:endParaRPr lang="en-US" sz="2400" dirty="0"/>
          </a:p>
          <a:p>
            <a:pPr marL="342900" indent="-342900">
              <a:spcBef>
                <a:spcPts val="600"/>
              </a:spcBef>
              <a:buFont typeface="Arial" charset="0"/>
              <a:buChar char="•"/>
              <a:defRPr/>
            </a:pPr>
            <a:r>
              <a:rPr lang="en-US" sz="2400" dirty="0"/>
              <a:t>However, with the technique the compiler has to be modified</a:t>
            </a:r>
            <a:endParaRPr lang="en-US" sz="2400" dirty="0" smtClean="0"/>
          </a:p>
        </p:txBody>
      </p:sp>
      <p:sp>
        <p:nvSpPr>
          <p:cNvPr id="7" name="TextBox 6"/>
          <p:cNvSpPr txBox="1"/>
          <p:nvPr/>
        </p:nvSpPr>
        <p:spPr>
          <a:xfrm>
            <a:off x="170334" y="98612"/>
            <a:ext cx="10173073" cy="923330"/>
          </a:xfrm>
          <a:prstGeom prst="rect">
            <a:avLst/>
          </a:prstGeom>
          <a:noFill/>
        </p:spPr>
        <p:txBody>
          <a:bodyPr wrap="square" rtlCol="0">
            <a:spAutoFit/>
          </a:bodyPr>
          <a:lstStyle/>
          <a:p>
            <a:r>
              <a:rPr lang="en-US" altLang="ko-KR" sz="54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5</a:t>
            </a:r>
            <a:r>
              <a:rPr lang="en-US" altLang="ko-KR" sz="1100" b="1" dirty="0" smtClean="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Related Works(</a:t>
            </a:r>
            <a:r>
              <a:rPr lang="en-US" sz="2400" b="1" dirty="0"/>
              <a:t>Compiler-Integrated Technique</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Tree>
    <p:extLst>
      <p:ext uri="{BB962C8B-B14F-4D97-AF65-F5344CB8AC3E}">
        <p14:creationId xmlns:p14="http://schemas.microsoft.com/office/powerpoint/2010/main" val="14658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7170104"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1</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Introduction(</a:t>
            </a:r>
            <a:r>
              <a:rPr lang="en-US" sz="2400" b="1" dirty="0"/>
              <a:t>Limitations of Existing </a:t>
            </a:r>
            <a:r>
              <a:rPr lang="en-US" sz="2400" b="1" dirty="0" smtClean="0"/>
              <a:t>Systems)</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9454648" cy="5355312"/>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sz="2400" dirty="0" smtClean="0"/>
              <a:t>When </a:t>
            </a:r>
            <a:r>
              <a:rPr lang="en-US" sz="2400" dirty="0"/>
              <a:t>a candidate patch is generated, the target program with </a:t>
            </a:r>
            <a:r>
              <a:rPr lang="en-US" sz="2400" dirty="0" smtClean="0"/>
              <a:t>the </a:t>
            </a:r>
            <a:r>
              <a:rPr lang="en-US" sz="2400" dirty="0"/>
              <a:t>application of the patch has to be recompiled and reinstalled to check whether the patch is valid or </a:t>
            </a:r>
            <a:r>
              <a:rPr lang="en-US" sz="2400" dirty="0" smtClean="0"/>
              <a:t>not</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sz="2400" dirty="0"/>
              <a:t>A significant amount of time is spent in recompiling and reinstalling the patched program</a:t>
            </a:r>
          </a:p>
          <a:p>
            <a:pPr marL="285750" indent="-285750">
              <a:spcBef>
                <a:spcPts val="600"/>
              </a:spcBef>
              <a:buFont typeface="Arial" panose="020B0604020202020204" pitchFamily="34" charset="0"/>
              <a:buChar char="•"/>
              <a:defRPr/>
            </a:pPr>
            <a:endParaRPr lang="en-US" altLang="ko-KR" sz="2400" dirty="0" smtClean="0"/>
          </a:p>
          <a:p>
            <a:pPr marL="285750" indent="-285750">
              <a:spcBef>
                <a:spcPts val="600"/>
              </a:spcBef>
              <a:buFont typeface="Arial" panose="020B0604020202020204" pitchFamily="34" charset="0"/>
              <a:buChar char="•"/>
              <a:defRPr/>
            </a:pPr>
            <a:r>
              <a:rPr lang="en-US" sz="2400" dirty="0"/>
              <a:t>For example, time spent in fixing one bug in the </a:t>
            </a:r>
            <a:r>
              <a:rPr lang="en-US" sz="2400" i="1" dirty="0" err="1" smtClean="0"/>
              <a:t>php</a:t>
            </a:r>
            <a:r>
              <a:rPr lang="en-US" sz="2400" dirty="0" smtClean="0"/>
              <a:t> </a:t>
            </a:r>
            <a:r>
              <a:rPr lang="en-US" sz="2400" dirty="0"/>
              <a:t>is, on average, 1.84 </a:t>
            </a:r>
            <a:r>
              <a:rPr lang="en-US" sz="2400" dirty="0" smtClean="0"/>
              <a:t>hours; </a:t>
            </a:r>
            <a:r>
              <a:rPr lang="en-US" sz="2400" dirty="0"/>
              <a:t>recompilation of the patched </a:t>
            </a:r>
            <a:r>
              <a:rPr lang="en-US" sz="2400" i="1" dirty="0" err="1"/>
              <a:t>php</a:t>
            </a:r>
            <a:r>
              <a:rPr lang="en-US" sz="2400" dirty="0"/>
              <a:t> takes an average of 78.4% of the whole repair </a:t>
            </a:r>
            <a:r>
              <a:rPr lang="en-US" sz="2400" dirty="0" smtClean="0"/>
              <a:t>time</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sz="2400" dirty="0" smtClean="0"/>
              <a:t>All of </a:t>
            </a:r>
            <a:r>
              <a:rPr lang="en-US" sz="2400" dirty="0"/>
              <a:t>files depending on a</a:t>
            </a:r>
            <a:r>
              <a:rPr lang="en-US" sz="2400" dirty="0" smtClean="0"/>
              <a:t> </a:t>
            </a:r>
            <a:r>
              <a:rPr lang="en-US" sz="2400" dirty="0"/>
              <a:t>modified code fragment, even all the source files, in extreme cases, are recompiled</a:t>
            </a:r>
            <a:endParaRPr lang="en-US" altLang="ko-KR" sz="2400" dirty="0"/>
          </a:p>
        </p:txBody>
      </p:sp>
    </p:spTree>
    <p:extLst>
      <p:ext uri="{BB962C8B-B14F-4D97-AF65-F5344CB8AC3E}">
        <p14:creationId xmlns:p14="http://schemas.microsoft.com/office/powerpoint/2010/main" val="102399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7170104"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1</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Introduction(</a:t>
            </a:r>
            <a:r>
              <a:rPr lang="en-US" sz="2400" b="1" dirty="0"/>
              <a:t>Limitations of Existing </a:t>
            </a:r>
            <a:r>
              <a:rPr lang="en-US" sz="2400" b="1" dirty="0" smtClean="0"/>
              <a:t>Systems)</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9454648" cy="4616648"/>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sz="2400" dirty="0" smtClean="0"/>
              <a:t>Since </a:t>
            </a:r>
            <a:r>
              <a:rPr lang="en-US" sz="2400" dirty="0"/>
              <a:t>programmers are always competent, the program developed by them are very close to the correct </a:t>
            </a:r>
            <a:r>
              <a:rPr lang="en-US" sz="2400" dirty="0" smtClean="0"/>
              <a:t>version</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Thus, it is reasonable to assume that most faults are merely simple ones, and can be fixed by some small syntactical </a:t>
            </a:r>
            <a:r>
              <a:rPr lang="en-US" sz="2400" dirty="0" smtClean="0"/>
              <a:t>changes</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Therefore, there is only minor code difference between each patched program and the original </a:t>
            </a:r>
            <a:r>
              <a:rPr lang="en-US" sz="2400" dirty="0" smtClean="0"/>
              <a:t>program</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smtClean="0"/>
              <a:t>Recompiling </a:t>
            </a:r>
            <a:r>
              <a:rPr lang="en-US" sz="2400" dirty="0"/>
              <a:t>each patched program completely in strong recompilation technique will suffer from redundant recompilation cost</a:t>
            </a:r>
            <a:endParaRPr lang="en-US" sz="2400" dirty="0" smtClean="0"/>
          </a:p>
        </p:txBody>
      </p:sp>
    </p:spTree>
    <p:extLst>
      <p:ext uri="{BB962C8B-B14F-4D97-AF65-F5344CB8AC3E}">
        <p14:creationId xmlns:p14="http://schemas.microsoft.com/office/powerpoint/2010/main" val="142415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4597925"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1</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Introduction(</a:t>
            </a:r>
            <a:r>
              <a:rPr lang="en-US" sz="2400" b="1" dirty="0"/>
              <a:t>Contributions</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9264643" cy="4462760"/>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sz="2400" dirty="0"/>
              <a:t>Suppose that P is the original program, that c is a component of P (i.e., the program P is assumed to be constructed from a set of components C = {c1, c2,...,</a:t>
            </a:r>
            <a:r>
              <a:rPr lang="en-US" sz="2400" dirty="0" err="1"/>
              <a:t>cn</a:t>
            </a:r>
            <a:r>
              <a:rPr lang="en-US" sz="2400" dirty="0" smtClean="0"/>
              <a:t>})</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Instead of recompiling all the source files desponding on the modified code fragment, we recompile only the changed component of </a:t>
            </a:r>
            <a:r>
              <a:rPr lang="en-US" sz="2400" dirty="0" smtClean="0"/>
              <a:t>c’ </a:t>
            </a:r>
            <a:r>
              <a:rPr lang="en-US" sz="2400" dirty="0"/>
              <a:t>to a shared </a:t>
            </a:r>
            <a:r>
              <a:rPr lang="en-US" sz="2400" dirty="0" smtClean="0"/>
              <a:t>library</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Then, we use function wrapping, a mechanism provided by an instrumentation tool such as </a:t>
            </a:r>
            <a:r>
              <a:rPr lang="en-US" sz="2400" dirty="0" err="1" smtClean="0"/>
              <a:t>Valgrind</a:t>
            </a:r>
            <a:r>
              <a:rPr lang="en-US" sz="2400" dirty="0" smtClean="0"/>
              <a:t>, to </a:t>
            </a:r>
            <a:r>
              <a:rPr lang="en-US" sz="2400" dirty="0"/>
              <a:t>implement the update to the original </a:t>
            </a:r>
            <a:r>
              <a:rPr lang="en-US" sz="2400" dirty="0" smtClean="0"/>
              <a:t>program</a:t>
            </a:r>
          </a:p>
        </p:txBody>
      </p:sp>
    </p:spTree>
    <p:extLst>
      <p:ext uri="{BB962C8B-B14F-4D97-AF65-F5344CB8AC3E}">
        <p14:creationId xmlns:p14="http://schemas.microsoft.com/office/powerpoint/2010/main" val="116623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4597925"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1</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Introduction(</a:t>
            </a:r>
            <a:r>
              <a:rPr lang="en-US" sz="2400" b="1" dirty="0"/>
              <a:t>Contributions</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9347771" cy="4909036"/>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sz="2400" dirty="0" smtClean="0"/>
              <a:t>We </a:t>
            </a:r>
            <a:r>
              <a:rPr lang="en-US" sz="2400" dirty="0"/>
              <a:t>have implemented weak recompilation on C language with our view of components: We define components as the functions included in source </a:t>
            </a:r>
            <a:r>
              <a:rPr lang="en-US" sz="2400" dirty="0" smtClean="0"/>
              <a:t>code</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smtClean="0"/>
              <a:t>Benefits </a:t>
            </a:r>
            <a:r>
              <a:rPr lang="en-US" sz="2400" dirty="0"/>
              <a:t>are twofold: first, the recompilation time with weak recompilation is suppressed and relatively stable; Second, in weak compilation the reinstallation time is cut down </a:t>
            </a:r>
            <a:r>
              <a:rPr lang="en-US" sz="2400" dirty="0" smtClean="0"/>
              <a:t>completely</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As the original executable program is not regenerated or modified at all, the subsequent reinstallation and reconfiguration are not </a:t>
            </a:r>
            <a:r>
              <a:rPr lang="en-US" sz="2400" dirty="0" smtClean="0"/>
              <a:t>needed</a:t>
            </a:r>
          </a:p>
          <a:p>
            <a:pPr marL="285750" indent="-285750">
              <a:spcBef>
                <a:spcPts val="600"/>
              </a:spcBef>
              <a:buFont typeface="Arial" panose="020B0604020202020204" pitchFamily="34" charset="0"/>
              <a:buChar char="•"/>
              <a:defRPr/>
            </a:pPr>
            <a:endParaRPr lang="en-US" sz="2400" dirty="0" smtClean="0"/>
          </a:p>
        </p:txBody>
      </p:sp>
    </p:spTree>
    <p:extLst>
      <p:ext uri="{BB962C8B-B14F-4D97-AF65-F5344CB8AC3E}">
        <p14:creationId xmlns:p14="http://schemas.microsoft.com/office/powerpoint/2010/main" val="78246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4597925"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1</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Introduction(</a:t>
            </a:r>
            <a:r>
              <a:rPr lang="en-US" sz="2400" b="1" dirty="0"/>
              <a:t>Contributions</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9347771" cy="4985980"/>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sz="2400" dirty="0" smtClean="0"/>
              <a:t>To </a:t>
            </a:r>
            <a:r>
              <a:rPr lang="en-US" sz="2400" dirty="0"/>
              <a:t>make a patch work well the original program has to run with some instrumentation </a:t>
            </a:r>
            <a:r>
              <a:rPr lang="en-US" sz="2400" dirty="0" smtClean="0"/>
              <a:t>tool</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But, the instrumentation tool will slow the execution of target program in some extent, making the execution of each test case more </a:t>
            </a:r>
            <a:r>
              <a:rPr lang="en-US" sz="2400" dirty="0" smtClean="0"/>
              <a:t>time-consuming</a:t>
            </a:r>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smtClean="0"/>
              <a:t>The </a:t>
            </a:r>
            <a:r>
              <a:rPr lang="en-US" sz="2400" dirty="0"/>
              <a:t>execution cost running with instrumentation tool is not very sensitive to the scale of </a:t>
            </a:r>
            <a:r>
              <a:rPr lang="en-US" sz="2400" dirty="0" smtClean="0"/>
              <a:t>program</a:t>
            </a:r>
          </a:p>
          <a:p>
            <a:pPr marL="285750" indent="-285750">
              <a:spcBef>
                <a:spcPts val="600"/>
              </a:spcBef>
              <a:buFont typeface="Arial" panose="020B0604020202020204" pitchFamily="34" charset="0"/>
              <a:buChar char="•"/>
              <a:defRPr/>
            </a:pPr>
            <a:endParaRPr lang="en-US" sz="2400" dirty="0" smtClean="0"/>
          </a:p>
          <a:p>
            <a:pPr marL="285750" indent="-285750">
              <a:spcBef>
                <a:spcPts val="600"/>
              </a:spcBef>
              <a:buFont typeface="Arial" panose="020B0604020202020204" pitchFamily="34" charset="0"/>
              <a:buChar char="•"/>
              <a:defRPr/>
            </a:pPr>
            <a:r>
              <a:rPr lang="en-US" sz="2400" dirty="0"/>
              <a:t>Thus the larger the scale of program, by and large, the better weak recompilation performs</a:t>
            </a:r>
            <a:endParaRPr lang="en-US" sz="2400" dirty="0" smtClean="0"/>
          </a:p>
        </p:txBody>
      </p:sp>
    </p:spTree>
    <p:extLst>
      <p:ext uri="{BB962C8B-B14F-4D97-AF65-F5344CB8AC3E}">
        <p14:creationId xmlns:p14="http://schemas.microsoft.com/office/powerpoint/2010/main" val="133043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4597925"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1</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smtClean="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Introduction(</a:t>
            </a:r>
            <a:r>
              <a:rPr lang="en-US" sz="2400" b="1" dirty="0"/>
              <a:t>Contributions</a:t>
            </a:r>
            <a:r>
              <a:rPr lang="en-US" sz="2400" b="1" dirty="0" smtClean="0"/>
              <a: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 xmlns:a16="http://schemas.microsoft.com/office/drawing/2014/main" id="{AA0C94F6-426E-4ACA-B9D7-5AC327077601}"/>
              </a:ext>
            </a:extLst>
          </p:cNvPr>
          <p:cNvSpPr>
            <a:spLocks noChangeArrowheads="1"/>
          </p:cNvSpPr>
          <p:nvPr/>
        </p:nvSpPr>
        <p:spPr bwMode="auto">
          <a:xfrm>
            <a:off x="473123" y="1271565"/>
            <a:ext cx="9549651" cy="4093428"/>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sz="2400" dirty="0"/>
              <a:t>By combining the weak recompilation technique with </a:t>
            </a:r>
            <a:r>
              <a:rPr lang="en-US" sz="2400" dirty="0" err="1"/>
              <a:t>Genprog</a:t>
            </a:r>
            <a:r>
              <a:rPr lang="en-US" sz="2400" dirty="0"/>
              <a:t>, we have implemented </a:t>
            </a:r>
            <a:r>
              <a:rPr lang="en-US" sz="2400" dirty="0" err="1" smtClean="0"/>
              <a:t>WAutoRepair</a:t>
            </a:r>
            <a:endParaRPr lang="en-US" sz="2400" dirty="0" smtClean="0"/>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In the repair process, with the patched function-level component compiled using regular compilers (such as GCC) to a shared library representing the candidate patch, the original executable program is not modified or regenerated at all</a:t>
            </a:r>
            <a:endParaRPr lang="en-US" sz="2400" dirty="0" smtClean="0"/>
          </a:p>
          <a:p>
            <a:pPr marL="285750" indent="-285750">
              <a:spcBef>
                <a:spcPts val="600"/>
              </a:spcBef>
              <a:buFont typeface="Arial" panose="020B0604020202020204" pitchFamily="34" charset="0"/>
              <a:buChar char="•"/>
              <a:defRPr/>
            </a:pPr>
            <a:endParaRPr lang="en-US" sz="2400" dirty="0"/>
          </a:p>
          <a:p>
            <a:pPr marL="285750" indent="-285750">
              <a:spcBef>
                <a:spcPts val="600"/>
              </a:spcBef>
              <a:buFont typeface="Arial" panose="020B0604020202020204" pitchFamily="34" charset="0"/>
              <a:buChar char="•"/>
              <a:defRPr/>
            </a:pPr>
            <a:r>
              <a:rPr lang="en-US" sz="2400" dirty="0"/>
              <a:t>We also evaluated it on three real-world programs: </a:t>
            </a:r>
            <a:r>
              <a:rPr lang="en-US" sz="2400" dirty="0" err="1"/>
              <a:t>libtiff</a:t>
            </a:r>
            <a:r>
              <a:rPr lang="en-US" sz="2400" dirty="0"/>
              <a:t>, </a:t>
            </a:r>
            <a:r>
              <a:rPr lang="en-US" sz="2400" dirty="0" err="1"/>
              <a:t>php</a:t>
            </a:r>
            <a:r>
              <a:rPr lang="en-US" sz="2400" dirty="0"/>
              <a:t> and </a:t>
            </a:r>
            <a:r>
              <a:rPr lang="en-US" sz="2400" dirty="0" err="1"/>
              <a:t>wireshark</a:t>
            </a:r>
            <a:r>
              <a:rPr lang="en-US" sz="2400" dirty="0"/>
              <a:t> with real-life </a:t>
            </a:r>
            <a:r>
              <a:rPr lang="en-US" sz="2400" dirty="0" smtClean="0"/>
              <a:t>bugs; </a:t>
            </a:r>
            <a:r>
              <a:rPr lang="en-US" sz="2400" dirty="0"/>
              <a:t>compared to </a:t>
            </a:r>
            <a:r>
              <a:rPr lang="en-US" sz="2400" dirty="0" err="1"/>
              <a:t>Genprog</a:t>
            </a:r>
            <a:endParaRPr lang="en-US" sz="2400" dirty="0" smtClean="0"/>
          </a:p>
        </p:txBody>
      </p:sp>
    </p:spTree>
    <p:extLst>
      <p:ext uri="{BB962C8B-B14F-4D97-AF65-F5344CB8AC3E}">
        <p14:creationId xmlns:p14="http://schemas.microsoft.com/office/powerpoint/2010/main" val="1173190443"/>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9700</TotalTime>
  <Words>2443</Words>
  <Application>Microsoft Macintosh PowerPoint</Application>
  <PresentationFormat>Widescreen</PresentationFormat>
  <Paragraphs>287</Paragraphs>
  <Slides>33</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Cambria Math</vt:lpstr>
      <vt:lpstr>KoPub돋움체_Pro Bold</vt:lpstr>
      <vt:lpstr>맑은 고딕</vt:lpstr>
      <vt:lpstr>Arial</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LG</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혜원</dc:creator>
  <cp:lastModifiedBy>민 경식</cp:lastModifiedBy>
  <cp:revision>129</cp:revision>
  <dcterms:created xsi:type="dcterms:W3CDTF">2016-08-12T08:12:18Z</dcterms:created>
  <dcterms:modified xsi:type="dcterms:W3CDTF">2018-05-04T00:05:36Z</dcterms:modified>
</cp:coreProperties>
</file>