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sldIdLst>
    <p:sldId id="256" r:id="rId2"/>
    <p:sldId id="294" r:id="rId3"/>
    <p:sldId id="257" r:id="rId4"/>
    <p:sldId id="258" r:id="rId5"/>
    <p:sldId id="259" r:id="rId6"/>
    <p:sldId id="260" r:id="rId7"/>
    <p:sldId id="261" r:id="rId8"/>
    <p:sldId id="262" r:id="rId9"/>
    <p:sldId id="263" r:id="rId10"/>
    <p:sldId id="264" r:id="rId11"/>
    <p:sldId id="265" r:id="rId12"/>
    <p:sldId id="266"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313" r:id="rId31"/>
    <p:sldId id="314" r:id="rId32"/>
    <p:sldId id="286" r:id="rId33"/>
    <p:sldId id="295" r:id="rId34"/>
    <p:sldId id="287" r:id="rId35"/>
    <p:sldId id="312" r:id="rId36"/>
    <p:sldId id="288" r:id="rId37"/>
    <p:sldId id="308" r:id="rId38"/>
    <p:sldId id="290" r:id="rId39"/>
    <p:sldId id="310" r:id="rId40"/>
    <p:sldId id="311" r:id="rId41"/>
    <p:sldId id="291" r:id="rId42"/>
    <p:sldId id="292" r:id="rId43"/>
    <p:sldId id="315"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8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날짜 개체 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F97B4A-4C25-4353-BFA4-18169DC25B83}" type="datetimeFigureOut">
              <a:rPr lang="en-US" smtClean="0"/>
              <a:t>5/3/2018</a:t>
            </a:fld>
            <a:endParaRPr lang="en-US"/>
          </a:p>
        </p:txBody>
      </p:sp>
      <p:sp>
        <p:nvSpPr>
          <p:cNvPr id="4" name="슬라이드 이미지 개체 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슬라이드 노트 개체 틀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p>
        </p:txBody>
      </p:sp>
      <p:sp>
        <p:nvSpPr>
          <p:cNvPr id="6" name="바닥글 개체 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슬라이드 번호 개체 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21B2A00-4670-4AA8-B918-5B941D280E8A}" type="slidenum">
              <a:rPr lang="en-US" smtClean="0"/>
              <a:t>‹#›</a:t>
            </a:fld>
            <a:endParaRPr lang="en-US"/>
          </a:p>
        </p:txBody>
      </p:sp>
    </p:spTree>
    <p:extLst>
      <p:ext uri="{BB962C8B-B14F-4D97-AF65-F5344CB8AC3E}">
        <p14:creationId xmlns:p14="http://schemas.microsoft.com/office/powerpoint/2010/main" val="32699679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dirty="0"/>
          </a:p>
        </p:txBody>
      </p:sp>
      <p:sp>
        <p:nvSpPr>
          <p:cNvPr id="4" name="슬라이드 번호 개체 틀 3"/>
          <p:cNvSpPr>
            <a:spLocks noGrp="1"/>
          </p:cNvSpPr>
          <p:nvPr>
            <p:ph type="sldNum" sz="quarter" idx="10"/>
          </p:nvPr>
        </p:nvSpPr>
        <p:spPr/>
        <p:txBody>
          <a:bodyPr/>
          <a:lstStyle/>
          <a:p>
            <a:fld id="{921B2A00-4670-4AA8-B918-5B941D280E8A}" type="slidenum">
              <a:rPr lang="en-US" smtClean="0"/>
              <a:t>24</a:t>
            </a:fld>
            <a:endParaRPr lang="en-US"/>
          </a:p>
        </p:txBody>
      </p:sp>
    </p:spTree>
    <p:extLst>
      <p:ext uri="{BB962C8B-B14F-4D97-AF65-F5344CB8AC3E}">
        <p14:creationId xmlns:p14="http://schemas.microsoft.com/office/powerpoint/2010/main" val="39597523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en-US"/>
          </a:p>
        </p:txBody>
      </p:sp>
      <p:sp>
        <p:nvSpPr>
          <p:cNvPr id="4" name="날짜 개체 틀 3"/>
          <p:cNvSpPr>
            <a:spLocks noGrp="1"/>
          </p:cNvSpPr>
          <p:nvPr>
            <p:ph type="dt" sz="half" idx="10"/>
          </p:nvPr>
        </p:nvSpPr>
        <p:spPr/>
        <p:txBody>
          <a:bodyPr/>
          <a:lstStyle/>
          <a:p>
            <a:fld id="{97D17F64-53A7-40F7-9193-19977684C299}" type="datetimeFigureOut">
              <a:rPr lang="en-US" smtClean="0"/>
              <a:t>5/3/2018</a:t>
            </a:fld>
            <a:endParaRPr lang="en-US"/>
          </a:p>
        </p:txBody>
      </p:sp>
      <p:sp>
        <p:nvSpPr>
          <p:cNvPr id="5" name="바닥글 개체 틀 4"/>
          <p:cNvSpPr>
            <a:spLocks noGrp="1"/>
          </p:cNvSpPr>
          <p:nvPr>
            <p:ph type="ftr" sz="quarter" idx="11"/>
          </p:nvPr>
        </p:nvSpPr>
        <p:spPr/>
        <p:txBody>
          <a:bodyPr/>
          <a:lstStyle/>
          <a:p>
            <a:endParaRPr lang="en-US"/>
          </a:p>
        </p:txBody>
      </p:sp>
      <p:sp>
        <p:nvSpPr>
          <p:cNvPr id="6" name="슬라이드 번호 개체 틀 5"/>
          <p:cNvSpPr>
            <a:spLocks noGrp="1"/>
          </p:cNvSpPr>
          <p:nvPr>
            <p:ph type="sldNum" sz="quarter" idx="12"/>
          </p:nvPr>
        </p:nvSpPr>
        <p:spPr/>
        <p:txBody>
          <a:bodyPr/>
          <a:lstStyle/>
          <a:p>
            <a:fld id="{E923EB86-C361-4058-BA76-DFA5319DA860}" type="slidenum">
              <a:rPr lang="en-US" smtClean="0"/>
              <a:t>‹#›</a:t>
            </a:fld>
            <a:endParaRPr lang="en-US"/>
          </a:p>
        </p:txBody>
      </p:sp>
    </p:spTree>
    <p:extLst>
      <p:ext uri="{BB962C8B-B14F-4D97-AF65-F5344CB8AC3E}">
        <p14:creationId xmlns:p14="http://schemas.microsoft.com/office/powerpoint/2010/main" val="4065527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p>
        </p:txBody>
      </p:sp>
      <p:sp>
        <p:nvSpPr>
          <p:cNvPr id="4" name="날짜 개체 틀 3"/>
          <p:cNvSpPr>
            <a:spLocks noGrp="1"/>
          </p:cNvSpPr>
          <p:nvPr>
            <p:ph type="dt" sz="half" idx="10"/>
          </p:nvPr>
        </p:nvSpPr>
        <p:spPr/>
        <p:txBody>
          <a:bodyPr/>
          <a:lstStyle/>
          <a:p>
            <a:fld id="{97D17F64-53A7-40F7-9193-19977684C299}" type="datetimeFigureOut">
              <a:rPr lang="en-US" smtClean="0"/>
              <a:t>5/3/2018</a:t>
            </a:fld>
            <a:endParaRPr lang="en-US"/>
          </a:p>
        </p:txBody>
      </p:sp>
      <p:sp>
        <p:nvSpPr>
          <p:cNvPr id="5" name="바닥글 개체 틀 4"/>
          <p:cNvSpPr>
            <a:spLocks noGrp="1"/>
          </p:cNvSpPr>
          <p:nvPr>
            <p:ph type="ftr" sz="quarter" idx="11"/>
          </p:nvPr>
        </p:nvSpPr>
        <p:spPr/>
        <p:txBody>
          <a:bodyPr/>
          <a:lstStyle/>
          <a:p>
            <a:endParaRPr lang="en-US"/>
          </a:p>
        </p:txBody>
      </p:sp>
      <p:sp>
        <p:nvSpPr>
          <p:cNvPr id="6" name="슬라이드 번호 개체 틀 5"/>
          <p:cNvSpPr>
            <a:spLocks noGrp="1"/>
          </p:cNvSpPr>
          <p:nvPr>
            <p:ph type="sldNum" sz="quarter" idx="12"/>
          </p:nvPr>
        </p:nvSpPr>
        <p:spPr/>
        <p:txBody>
          <a:bodyPr/>
          <a:lstStyle/>
          <a:p>
            <a:fld id="{E923EB86-C361-4058-BA76-DFA5319DA860}" type="slidenum">
              <a:rPr lang="en-US" smtClean="0"/>
              <a:t>‹#›</a:t>
            </a:fld>
            <a:endParaRPr lang="en-US"/>
          </a:p>
        </p:txBody>
      </p:sp>
    </p:spTree>
    <p:extLst>
      <p:ext uri="{BB962C8B-B14F-4D97-AF65-F5344CB8AC3E}">
        <p14:creationId xmlns:p14="http://schemas.microsoft.com/office/powerpoint/2010/main" val="40310257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p:spPr>
        <p:txBody>
          <a:bodyPr vert="eaVert"/>
          <a:lstStyle/>
          <a:p>
            <a:r>
              <a:rPr lang="ko-KR" altLang="en-US" smtClean="0"/>
              <a:t>마스터 제목 스타일 편집</a:t>
            </a:r>
            <a:endParaRPr lang="en-US"/>
          </a:p>
        </p:txBody>
      </p:sp>
      <p:sp>
        <p:nvSpPr>
          <p:cNvPr id="3" name="세로 텍스트 개체 틀 2"/>
          <p:cNvSpPr>
            <a:spLocks noGrp="1"/>
          </p:cNvSpPr>
          <p:nvPr>
            <p:ph type="body" orient="vert" idx="1"/>
          </p:nvPr>
        </p:nvSpPr>
        <p:spPr>
          <a:xfrm>
            <a:off x="457200" y="274638"/>
            <a:ext cx="6019800" cy="5851525"/>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p>
        </p:txBody>
      </p:sp>
      <p:sp>
        <p:nvSpPr>
          <p:cNvPr id="4" name="날짜 개체 틀 3"/>
          <p:cNvSpPr>
            <a:spLocks noGrp="1"/>
          </p:cNvSpPr>
          <p:nvPr>
            <p:ph type="dt" sz="half" idx="10"/>
          </p:nvPr>
        </p:nvSpPr>
        <p:spPr/>
        <p:txBody>
          <a:bodyPr/>
          <a:lstStyle/>
          <a:p>
            <a:fld id="{97D17F64-53A7-40F7-9193-19977684C299}" type="datetimeFigureOut">
              <a:rPr lang="en-US" smtClean="0"/>
              <a:t>5/3/2018</a:t>
            </a:fld>
            <a:endParaRPr lang="en-US"/>
          </a:p>
        </p:txBody>
      </p:sp>
      <p:sp>
        <p:nvSpPr>
          <p:cNvPr id="5" name="바닥글 개체 틀 4"/>
          <p:cNvSpPr>
            <a:spLocks noGrp="1"/>
          </p:cNvSpPr>
          <p:nvPr>
            <p:ph type="ftr" sz="quarter" idx="11"/>
          </p:nvPr>
        </p:nvSpPr>
        <p:spPr/>
        <p:txBody>
          <a:bodyPr/>
          <a:lstStyle/>
          <a:p>
            <a:endParaRPr lang="en-US"/>
          </a:p>
        </p:txBody>
      </p:sp>
      <p:sp>
        <p:nvSpPr>
          <p:cNvPr id="6" name="슬라이드 번호 개체 틀 5"/>
          <p:cNvSpPr>
            <a:spLocks noGrp="1"/>
          </p:cNvSpPr>
          <p:nvPr>
            <p:ph type="sldNum" sz="quarter" idx="12"/>
          </p:nvPr>
        </p:nvSpPr>
        <p:spPr/>
        <p:txBody>
          <a:bodyPr/>
          <a:lstStyle/>
          <a:p>
            <a:fld id="{E923EB86-C361-4058-BA76-DFA5319DA860}" type="slidenum">
              <a:rPr lang="en-US" smtClean="0"/>
              <a:t>‹#›</a:t>
            </a:fld>
            <a:endParaRPr lang="en-US"/>
          </a:p>
        </p:txBody>
      </p:sp>
    </p:spTree>
    <p:extLst>
      <p:ext uri="{BB962C8B-B14F-4D97-AF65-F5344CB8AC3E}">
        <p14:creationId xmlns:p14="http://schemas.microsoft.com/office/powerpoint/2010/main" val="590245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p>
        </p:txBody>
      </p:sp>
      <p:sp>
        <p:nvSpPr>
          <p:cNvPr id="4" name="날짜 개체 틀 3"/>
          <p:cNvSpPr>
            <a:spLocks noGrp="1"/>
          </p:cNvSpPr>
          <p:nvPr>
            <p:ph type="dt" sz="half" idx="10"/>
          </p:nvPr>
        </p:nvSpPr>
        <p:spPr/>
        <p:txBody>
          <a:bodyPr/>
          <a:lstStyle/>
          <a:p>
            <a:fld id="{97D17F64-53A7-40F7-9193-19977684C299}" type="datetimeFigureOut">
              <a:rPr lang="en-US" smtClean="0"/>
              <a:t>5/3/2018</a:t>
            </a:fld>
            <a:endParaRPr lang="en-US"/>
          </a:p>
        </p:txBody>
      </p:sp>
      <p:sp>
        <p:nvSpPr>
          <p:cNvPr id="5" name="바닥글 개체 틀 4"/>
          <p:cNvSpPr>
            <a:spLocks noGrp="1"/>
          </p:cNvSpPr>
          <p:nvPr>
            <p:ph type="ftr" sz="quarter" idx="11"/>
          </p:nvPr>
        </p:nvSpPr>
        <p:spPr/>
        <p:txBody>
          <a:bodyPr/>
          <a:lstStyle/>
          <a:p>
            <a:endParaRPr lang="en-US"/>
          </a:p>
        </p:txBody>
      </p:sp>
      <p:sp>
        <p:nvSpPr>
          <p:cNvPr id="6" name="슬라이드 번호 개체 틀 5"/>
          <p:cNvSpPr>
            <a:spLocks noGrp="1"/>
          </p:cNvSpPr>
          <p:nvPr>
            <p:ph type="sldNum" sz="quarter" idx="12"/>
          </p:nvPr>
        </p:nvSpPr>
        <p:spPr/>
        <p:txBody>
          <a:bodyPr/>
          <a:lstStyle/>
          <a:p>
            <a:fld id="{E923EB86-C361-4058-BA76-DFA5319DA860}" type="slidenum">
              <a:rPr lang="en-US" smtClean="0"/>
              <a:t>‹#›</a:t>
            </a:fld>
            <a:endParaRPr lang="en-US"/>
          </a:p>
        </p:txBody>
      </p:sp>
    </p:spTree>
    <p:extLst>
      <p:ext uri="{BB962C8B-B14F-4D97-AF65-F5344CB8AC3E}">
        <p14:creationId xmlns:p14="http://schemas.microsoft.com/office/powerpoint/2010/main" val="4263457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97D17F64-53A7-40F7-9193-19977684C299}" type="datetimeFigureOut">
              <a:rPr lang="en-US" smtClean="0"/>
              <a:t>5/3/2018</a:t>
            </a:fld>
            <a:endParaRPr lang="en-US"/>
          </a:p>
        </p:txBody>
      </p:sp>
      <p:sp>
        <p:nvSpPr>
          <p:cNvPr id="5" name="바닥글 개체 틀 4"/>
          <p:cNvSpPr>
            <a:spLocks noGrp="1"/>
          </p:cNvSpPr>
          <p:nvPr>
            <p:ph type="ftr" sz="quarter" idx="11"/>
          </p:nvPr>
        </p:nvSpPr>
        <p:spPr/>
        <p:txBody>
          <a:bodyPr/>
          <a:lstStyle/>
          <a:p>
            <a:endParaRPr lang="en-US"/>
          </a:p>
        </p:txBody>
      </p:sp>
      <p:sp>
        <p:nvSpPr>
          <p:cNvPr id="6" name="슬라이드 번호 개체 틀 5"/>
          <p:cNvSpPr>
            <a:spLocks noGrp="1"/>
          </p:cNvSpPr>
          <p:nvPr>
            <p:ph type="sldNum" sz="quarter" idx="12"/>
          </p:nvPr>
        </p:nvSpPr>
        <p:spPr/>
        <p:txBody>
          <a:bodyPr/>
          <a:lstStyle/>
          <a:p>
            <a:fld id="{E923EB86-C361-4058-BA76-DFA5319DA860}" type="slidenum">
              <a:rPr lang="en-US" smtClean="0"/>
              <a:t>‹#›</a:t>
            </a:fld>
            <a:endParaRPr lang="en-US"/>
          </a:p>
        </p:txBody>
      </p:sp>
    </p:spTree>
    <p:extLst>
      <p:ext uri="{BB962C8B-B14F-4D97-AF65-F5344CB8AC3E}">
        <p14:creationId xmlns:p14="http://schemas.microsoft.com/office/powerpoint/2010/main" val="8148623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en-US"/>
          </a:p>
        </p:txBody>
      </p:sp>
      <p:sp>
        <p:nvSpPr>
          <p:cNvPr id="3" name="내용 개체 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p>
        </p:txBody>
      </p:sp>
      <p:sp>
        <p:nvSpPr>
          <p:cNvPr id="4" name="내용 개체 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p>
        </p:txBody>
      </p:sp>
      <p:sp>
        <p:nvSpPr>
          <p:cNvPr id="5" name="날짜 개체 틀 4"/>
          <p:cNvSpPr>
            <a:spLocks noGrp="1"/>
          </p:cNvSpPr>
          <p:nvPr>
            <p:ph type="dt" sz="half" idx="10"/>
          </p:nvPr>
        </p:nvSpPr>
        <p:spPr/>
        <p:txBody>
          <a:bodyPr/>
          <a:lstStyle/>
          <a:p>
            <a:fld id="{97D17F64-53A7-40F7-9193-19977684C299}" type="datetimeFigureOut">
              <a:rPr lang="en-US" smtClean="0"/>
              <a:t>5/3/2018</a:t>
            </a:fld>
            <a:endParaRPr lang="en-US"/>
          </a:p>
        </p:txBody>
      </p:sp>
      <p:sp>
        <p:nvSpPr>
          <p:cNvPr id="6" name="바닥글 개체 틀 5"/>
          <p:cNvSpPr>
            <a:spLocks noGrp="1"/>
          </p:cNvSpPr>
          <p:nvPr>
            <p:ph type="ftr" sz="quarter" idx="11"/>
          </p:nvPr>
        </p:nvSpPr>
        <p:spPr/>
        <p:txBody>
          <a:bodyPr/>
          <a:lstStyle/>
          <a:p>
            <a:endParaRPr lang="en-US"/>
          </a:p>
        </p:txBody>
      </p:sp>
      <p:sp>
        <p:nvSpPr>
          <p:cNvPr id="7" name="슬라이드 번호 개체 틀 6"/>
          <p:cNvSpPr>
            <a:spLocks noGrp="1"/>
          </p:cNvSpPr>
          <p:nvPr>
            <p:ph type="sldNum" sz="quarter" idx="12"/>
          </p:nvPr>
        </p:nvSpPr>
        <p:spPr/>
        <p:txBody>
          <a:bodyPr/>
          <a:lstStyle/>
          <a:p>
            <a:fld id="{E923EB86-C361-4058-BA76-DFA5319DA860}" type="slidenum">
              <a:rPr lang="en-US" smtClean="0"/>
              <a:t>‹#›</a:t>
            </a:fld>
            <a:endParaRPr lang="en-US"/>
          </a:p>
        </p:txBody>
      </p:sp>
    </p:spTree>
    <p:extLst>
      <p:ext uri="{BB962C8B-B14F-4D97-AF65-F5344CB8AC3E}">
        <p14:creationId xmlns:p14="http://schemas.microsoft.com/office/powerpoint/2010/main" val="315388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smtClean="0"/>
              <a:t>마스터 제목 스타일 편집</a:t>
            </a:r>
            <a:endParaRPr 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p>
        </p:txBody>
      </p:sp>
      <p:sp>
        <p:nvSpPr>
          <p:cNvPr id="7" name="날짜 개체 틀 6"/>
          <p:cNvSpPr>
            <a:spLocks noGrp="1"/>
          </p:cNvSpPr>
          <p:nvPr>
            <p:ph type="dt" sz="half" idx="10"/>
          </p:nvPr>
        </p:nvSpPr>
        <p:spPr/>
        <p:txBody>
          <a:bodyPr/>
          <a:lstStyle/>
          <a:p>
            <a:fld id="{97D17F64-53A7-40F7-9193-19977684C299}" type="datetimeFigureOut">
              <a:rPr lang="en-US" smtClean="0"/>
              <a:t>5/3/2018</a:t>
            </a:fld>
            <a:endParaRPr lang="en-US"/>
          </a:p>
        </p:txBody>
      </p:sp>
      <p:sp>
        <p:nvSpPr>
          <p:cNvPr id="8" name="바닥글 개체 틀 7"/>
          <p:cNvSpPr>
            <a:spLocks noGrp="1"/>
          </p:cNvSpPr>
          <p:nvPr>
            <p:ph type="ftr" sz="quarter" idx="11"/>
          </p:nvPr>
        </p:nvSpPr>
        <p:spPr/>
        <p:txBody>
          <a:bodyPr/>
          <a:lstStyle/>
          <a:p>
            <a:endParaRPr lang="en-US"/>
          </a:p>
        </p:txBody>
      </p:sp>
      <p:sp>
        <p:nvSpPr>
          <p:cNvPr id="9" name="슬라이드 번호 개체 틀 8"/>
          <p:cNvSpPr>
            <a:spLocks noGrp="1"/>
          </p:cNvSpPr>
          <p:nvPr>
            <p:ph type="sldNum" sz="quarter" idx="12"/>
          </p:nvPr>
        </p:nvSpPr>
        <p:spPr/>
        <p:txBody>
          <a:bodyPr/>
          <a:lstStyle/>
          <a:p>
            <a:fld id="{E923EB86-C361-4058-BA76-DFA5319DA860}" type="slidenum">
              <a:rPr lang="en-US" smtClean="0"/>
              <a:t>‹#›</a:t>
            </a:fld>
            <a:endParaRPr lang="en-US"/>
          </a:p>
        </p:txBody>
      </p:sp>
    </p:spTree>
    <p:extLst>
      <p:ext uri="{BB962C8B-B14F-4D97-AF65-F5344CB8AC3E}">
        <p14:creationId xmlns:p14="http://schemas.microsoft.com/office/powerpoint/2010/main" val="19780168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en-US"/>
          </a:p>
        </p:txBody>
      </p:sp>
      <p:sp>
        <p:nvSpPr>
          <p:cNvPr id="3" name="날짜 개체 틀 2"/>
          <p:cNvSpPr>
            <a:spLocks noGrp="1"/>
          </p:cNvSpPr>
          <p:nvPr>
            <p:ph type="dt" sz="half" idx="10"/>
          </p:nvPr>
        </p:nvSpPr>
        <p:spPr/>
        <p:txBody>
          <a:bodyPr/>
          <a:lstStyle/>
          <a:p>
            <a:fld id="{97D17F64-53A7-40F7-9193-19977684C299}" type="datetimeFigureOut">
              <a:rPr lang="en-US" smtClean="0"/>
              <a:t>5/3/2018</a:t>
            </a:fld>
            <a:endParaRPr lang="en-US"/>
          </a:p>
        </p:txBody>
      </p:sp>
      <p:sp>
        <p:nvSpPr>
          <p:cNvPr id="4" name="바닥글 개체 틀 3"/>
          <p:cNvSpPr>
            <a:spLocks noGrp="1"/>
          </p:cNvSpPr>
          <p:nvPr>
            <p:ph type="ftr" sz="quarter" idx="11"/>
          </p:nvPr>
        </p:nvSpPr>
        <p:spPr/>
        <p:txBody>
          <a:bodyPr/>
          <a:lstStyle/>
          <a:p>
            <a:endParaRPr lang="en-US"/>
          </a:p>
        </p:txBody>
      </p:sp>
      <p:sp>
        <p:nvSpPr>
          <p:cNvPr id="5" name="슬라이드 번호 개체 틀 4"/>
          <p:cNvSpPr>
            <a:spLocks noGrp="1"/>
          </p:cNvSpPr>
          <p:nvPr>
            <p:ph type="sldNum" sz="quarter" idx="12"/>
          </p:nvPr>
        </p:nvSpPr>
        <p:spPr/>
        <p:txBody>
          <a:bodyPr/>
          <a:lstStyle/>
          <a:p>
            <a:fld id="{E923EB86-C361-4058-BA76-DFA5319DA860}" type="slidenum">
              <a:rPr lang="en-US" smtClean="0"/>
              <a:t>‹#›</a:t>
            </a:fld>
            <a:endParaRPr lang="en-US"/>
          </a:p>
        </p:txBody>
      </p:sp>
    </p:spTree>
    <p:extLst>
      <p:ext uri="{BB962C8B-B14F-4D97-AF65-F5344CB8AC3E}">
        <p14:creationId xmlns:p14="http://schemas.microsoft.com/office/powerpoint/2010/main" val="8807438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97D17F64-53A7-40F7-9193-19977684C299}" type="datetimeFigureOut">
              <a:rPr lang="en-US" smtClean="0"/>
              <a:t>5/3/2018</a:t>
            </a:fld>
            <a:endParaRPr lang="en-US"/>
          </a:p>
        </p:txBody>
      </p:sp>
      <p:sp>
        <p:nvSpPr>
          <p:cNvPr id="3" name="바닥글 개체 틀 2"/>
          <p:cNvSpPr>
            <a:spLocks noGrp="1"/>
          </p:cNvSpPr>
          <p:nvPr>
            <p:ph type="ftr" sz="quarter" idx="11"/>
          </p:nvPr>
        </p:nvSpPr>
        <p:spPr/>
        <p:txBody>
          <a:bodyPr/>
          <a:lstStyle/>
          <a:p>
            <a:endParaRPr lang="en-US"/>
          </a:p>
        </p:txBody>
      </p:sp>
      <p:sp>
        <p:nvSpPr>
          <p:cNvPr id="4" name="슬라이드 번호 개체 틀 3"/>
          <p:cNvSpPr>
            <a:spLocks noGrp="1"/>
          </p:cNvSpPr>
          <p:nvPr>
            <p:ph type="sldNum" sz="quarter" idx="12"/>
          </p:nvPr>
        </p:nvSpPr>
        <p:spPr/>
        <p:txBody>
          <a:bodyPr/>
          <a:lstStyle/>
          <a:p>
            <a:fld id="{E923EB86-C361-4058-BA76-DFA5319DA860}" type="slidenum">
              <a:rPr lang="en-US" smtClean="0"/>
              <a:t>‹#›</a:t>
            </a:fld>
            <a:endParaRPr lang="en-US"/>
          </a:p>
        </p:txBody>
      </p:sp>
    </p:spTree>
    <p:extLst>
      <p:ext uri="{BB962C8B-B14F-4D97-AF65-F5344CB8AC3E}">
        <p14:creationId xmlns:p14="http://schemas.microsoft.com/office/powerpoint/2010/main" val="28251075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97D17F64-53A7-40F7-9193-19977684C299}" type="datetimeFigureOut">
              <a:rPr lang="en-US" smtClean="0"/>
              <a:t>5/3/2018</a:t>
            </a:fld>
            <a:endParaRPr lang="en-US"/>
          </a:p>
        </p:txBody>
      </p:sp>
      <p:sp>
        <p:nvSpPr>
          <p:cNvPr id="6" name="바닥글 개체 틀 5"/>
          <p:cNvSpPr>
            <a:spLocks noGrp="1"/>
          </p:cNvSpPr>
          <p:nvPr>
            <p:ph type="ftr" sz="quarter" idx="11"/>
          </p:nvPr>
        </p:nvSpPr>
        <p:spPr/>
        <p:txBody>
          <a:bodyPr/>
          <a:lstStyle/>
          <a:p>
            <a:endParaRPr lang="en-US"/>
          </a:p>
        </p:txBody>
      </p:sp>
      <p:sp>
        <p:nvSpPr>
          <p:cNvPr id="7" name="슬라이드 번호 개체 틀 6"/>
          <p:cNvSpPr>
            <a:spLocks noGrp="1"/>
          </p:cNvSpPr>
          <p:nvPr>
            <p:ph type="sldNum" sz="quarter" idx="12"/>
          </p:nvPr>
        </p:nvSpPr>
        <p:spPr/>
        <p:txBody>
          <a:bodyPr/>
          <a:lstStyle/>
          <a:p>
            <a:fld id="{E923EB86-C361-4058-BA76-DFA5319DA860}" type="slidenum">
              <a:rPr lang="en-US" smtClean="0"/>
              <a:t>‹#›</a:t>
            </a:fld>
            <a:endParaRPr lang="en-US"/>
          </a:p>
        </p:txBody>
      </p:sp>
    </p:spTree>
    <p:extLst>
      <p:ext uri="{BB962C8B-B14F-4D97-AF65-F5344CB8AC3E}">
        <p14:creationId xmlns:p14="http://schemas.microsoft.com/office/powerpoint/2010/main" val="2894214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97D17F64-53A7-40F7-9193-19977684C299}" type="datetimeFigureOut">
              <a:rPr lang="en-US" smtClean="0"/>
              <a:t>5/3/2018</a:t>
            </a:fld>
            <a:endParaRPr lang="en-US"/>
          </a:p>
        </p:txBody>
      </p:sp>
      <p:sp>
        <p:nvSpPr>
          <p:cNvPr id="6" name="바닥글 개체 틀 5"/>
          <p:cNvSpPr>
            <a:spLocks noGrp="1"/>
          </p:cNvSpPr>
          <p:nvPr>
            <p:ph type="ftr" sz="quarter" idx="11"/>
          </p:nvPr>
        </p:nvSpPr>
        <p:spPr/>
        <p:txBody>
          <a:bodyPr/>
          <a:lstStyle/>
          <a:p>
            <a:endParaRPr lang="en-US"/>
          </a:p>
        </p:txBody>
      </p:sp>
      <p:sp>
        <p:nvSpPr>
          <p:cNvPr id="7" name="슬라이드 번호 개체 틀 6"/>
          <p:cNvSpPr>
            <a:spLocks noGrp="1"/>
          </p:cNvSpPr>
          <p:nvPr>
            <p:ph type="sldNum" sz="quarter" idx="12"/>
          </p:nvPr>
        </p:nvSpPr>
        <p:spPr/>
        <p:txBody>
          <a:bodyPr/>
          <a:lstStyle/>
          <a:p>
            <a:fld id="{E923EB86-C361-4058-BA76-DFA5319DA860}" type="slidenum">
              <a:rPr lang="en-US" smtClean="0"/>
              <a:t>‹#›</a:t>
            </a:fld>
            <a:endParaRPr lang="en-US"/>
          </a:p>
        </p:txBody>
      </p:sp>
    </p:spTree>
    <p:extLst>
      <p:ext uri="{BB962C8B-B14F-4D97-AF65-F5344CB8AC3E}">
        <p14:creationId xmlns:p14="http://schemas.microsoft.com/office/powerpoint/2010/main" val="3961214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ko-KR" altLang="en-US" smtClean="0"/>
              <a:t>마스터 제목 스타일 편집</a:t>
            </a:r>
            <a:endParaRPr lang="en-US"/>
          </a:p>
        </p:txBody>
      </p:sp>
      <p:sp>
        <p:nvSpPr>
          <p:cNvPr id="3" name="텍스트 개체 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p>
        </p:txBody>
      </p:sp>
      <p:sp>
        <p:nvSpPr>
          <p:cNvPr id="4" name="날짜 개체 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D17F64-53A7-40F7-9193-19977684C299}" type="datetimeFigureOut">
              <a:rPr lang="en-US" smtClean="0"/>
              <a:t>5/3/2018</a:t>
            </a:fld>
            <a:endParaRPr lang="en-US"/>
          </a:p>
        </p:txBody>
      </p:sp>
      <p:sp>
        <p:nvSpPr>
          <p:cNvPr id="5" name="바닥글 개체 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슬라이드 번호 개체 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23EB86-C361-4058-BA76-DFA5319DA860}" type="slidenum">
              <a:rPr lang="en-US" smtClean="0"/>
              <a:t>‹#›</a:t>
            </a:fld>
            <a:endParaRPr lang="en-US"/>
          </a:p>
        </p:txBody>
      </p:sp>
    </p:spTree>
    <p:extLst>
      <p:ext uri="{BB962C8B-B14F-4D97-AF65-F5344CB8AC3E}">
        <p14:creationId xmlns:p14="http://schemas.microsoft.com/office/powerpoint/2010/main" val="39888217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762000" y="1219200"/>
            <a:ext cx="7772400" cy="1905000"/>
          </a:xfrm>
        </p:spPr>
        <p:txBody>
          <a:bodyPr>
            <a:normAutofit fontScale="90000"/>
          </a:bodyPr>
          <a:lstStyle/>
          <a:p>
            <a:r>
              <a:rPr lang="en-US" dirty="0" smtClean="0"/>
              <a:t>Automatic Error Elimination by Horizontal Code Transfer Across Multiple Applications</a:t>
            </a:r>
            <a:endParaRPr lang="en-US" dirty="0"/>
          </a:p>
        </p:txBody>
      </p:sp>
      <p:sp>
        <p:nvSpPr>
          <p:cNvPr id="3" name="부제목 2"/>
          <p:cNvSpPr>
            <a:spLocks noGrp="1"/>
          </p:cNvSpPr>
          <p:nvPr>
            <p:ph type="subTitle" idx="1"/>
          </p:nvPr>
        </p:nvSpPr>
        <p:spPr>
          <a:xfrm>
            <a:off x="381000" y="3886200"/>
            <a:ext cx="8382000" cy="1752600"/>
          </a:xfrm>
        </p:spPr>
        <p:txBody>
          <a:bodyPr>
            <a:normAutofit lnSpcReduction="10000"/>
          </a:bodyPr>
          <a:lstStyle/>
          <a:p>
            <a:r>
              <a:rPr lang="en-US" sz="2000" dirty="0" err="1" smtClean="0"/>
              <a:t>Stelios</a:t>
            </a:r>
            <a:r>
              <a:rPr lang="en-US" sz="2000" dirty="0" smtClean="0"/>
              <a:t> </a:t>
            </a:r>
            <a:r>
              <a:rPr lang="en-US" sz="2000" dirty="0" err="1" smtClean="0"/>
              <a:t>Sidiroglou-Douskos</a:t>
            </a:r>
            <a:r>
              <a:rPr lang="en-US" sz="2000" dirty="0" smtClean="0"/>
              <a:t>, Eric </a:t>
            </a:r>
            <a:r>
              <a:rPr lang="en-US" sz="2000" dirty="0" err="1" smtClean="0"/>
              <a:t>Lahtinen</a:t>
            </a:r>
            <a:r>
              <a:rPr lang="en-US" sz="2000" dirty="0" smtClean="0"/>
              <a:t>, Fan Long, Martin </a:t>
            </a:r>
            <a:r>
              <a:rPr lang="en-US" sz="2000" dirty="0" err="1" smtClean="0"/>
              <a:t>Rinard</a:t>
            </a:r>
            <a:endParaRPr lang="en-US" sz="2000" dirty="0" smtClean="0"/>
          </a:p>
          <a:p>
            <a:r>
              <a:rPr lang="en-US" sz="2000" dirty="0" smtClean="0"/>
              <a:t>MIT CSAIL</a:t>
            </a:r>
          </a:p>
          <a:p>
            <a:r>
              <a:rPr lang="en-US" sz="2000" dirty="0" smtClean="0"/>
              <a:t>Source: ACM PLDI</a:t>
            </a:r>
          </a:p>
          <a:p>
            <a:endParaRPr lang="en-US" sz="2000" dirty="0"/>
          </a:p>
          <a:p>
            <a:pPr algn="r"/>
            <a:r>
              <a:rPr lang="en-US" sz="2000" dirty="0" smtClean="0"/>
              <a:t>G201892008 </a:t>
            </a:r>
            <a:r>
              <a:rPr lang="ko-KR" altLang="en-US" sz="2000" dirty="0" err="1" smtClean="0"/>
              <a:t>처그</a:t>
            </a:r>
            <a:endParaRPr lang="en-US" sz="2000" dirty="0"/>
          </a:p>
        </p:txBody>
      </p:sp>
    </p:spTree>
    <p:extLst>
      <p:ext uri="{BB962C8B-B14F-4D97-AF65-F5344CB8AC3E}">
        <p14:creationId xmlns:p14="http://schemas.microsoft.com/office/powerpoint/2010/main" val="811714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a:t>1.2 Usage Scenarios</a:t>
            </a:r>
          </a:p>
        </p:txBody>
      </p:sp>
      <p:sp>
        <p:nvSpPr>
          <p:cNvPr id="3" name="내용 개체 틀 2"/>
          <p:cNvSpPr>
            <a:spLocks noGrp="1"/>
          </p:cNvSpPr>
          <p:nvPr>
            <p:ph idx="1"/>
          </p:nvPr>
        </p:nvSpPr>
        <p:spPr/>
        <p:txBody>
          <a:bodyPr/>
          <a:lstStyle/>
          <a:p>
            <a:r>
              <a:rPr lang="en-US" dirty="0" smtClean="0"/>
              <a:t>Multilingual Code Transfer:</a:t>
            </a:r>
          </a:p>
          <a:p>
            <a:pPr lvl="1"/>
            <a:r>
              <a:rPr lang="en-US" dirty="0" smtClean="0"/>
              <a:t>CP supports multilingual code transfer between applications written different programing languages. Because CP works with binary donors, the current CP implementation generates source level patches in C. It would be straightforward to extend CP to generate patches in other languages.</a:t>
            </a:r>
            <a:endParaRPr lang="en-US" dirty="0"/>
          </a:p>
        </p:txBody>
      </p:sp>
    </p:spTree>
    <p:extLst>
      <p:ext uri="{BB962C8B-B14F-4D97-AF65-F5344CB8AC3E}">
        <p14:creationId xmlns:p14="http://schemas.microsoft.com/office/powerpoint/2010/main" val="14684316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a:t>1.2 Usage Scenarios</a:t>
            </a:r>
          </a:p>
        </p:txBody>
      </p:sp>
      <p:sp>
        <p:nvSpPr>
          <p:cNvPr id="3" name="내용 개체 틀 2"/>
          <p:cNvSpPr>
            <a:spLocks noGrp="1"/>
          </p:cNvSpPr>
          <p:nvPr>
            <p:ph idx="1"/>
          </p:nvPr>
        </p:nvSpPr>
        <p:spPr/>
        <p:txBody>
          <a:bodyPr/>
          <a:lstStyle/>
          <a:p>
            <a:r>
              <a:rPr lang="en-US" dirty="0" err="1" smtClean="0"/>
              <a:t>Multiversion</a:t>
            </a:r>
            <a:r>
              <a:rPr lang="en-US" dirty="0" smtClean="0"/>
              <a:t> Code Transfer: </a:t>
            </a:r>
          </a:p>
          <a:p>
            <a:pPr lvl="1"/>
            <a:r>
              <a:rPr lang="en-US" dirty="0" smtClean="0"/>
              <a:t>In addition to transferring checks between independently developed applications, we have also used CP to transfer checks between different versions of the same applications.</a:t>
            </a:r>
          </a:p>
          <a:p>
            <a:pPr lvl="1"/>
            <a:r>
              <a:rPr lang="en-US" dirty="0" smtClean="0"/>
              <a:t>The motivation is to automatically obtain targeted update that eliminates an error in an older version without the disruption often associated with full upgrade[22].</a:t>
            </a:r>
            <a:endParaRPr lang="en-US" dirty="0"/>
          </a:p>
        </p:txBody>
      </p:sp>
    </p:spTree>
    <p:extLst>
      <p:ext uri="{BB962C8B-B14F-4D97-AF65-F5344CB8AC3E}">
        <p14:creationId xmlns:p14="http://schemas.microsoft.com/office/powerpoint/2010/main" val="20956503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a:t>1.2 Usage Scenarios</a:t>
            </a:r>
          </a:p>
        </p:txBody>
      </p:sp>
      <p:sp>
        <p:nvSpPr>
          <p:cNvPr id="3" name="내용 개체 틀 2"/>
          <p:cNvSpPr>
            <a:spLocks noGrp="1"/>
          </p:cNvSpPr>
          <p:nvPr>
            <p:ph idx="1"/>
          </p:nvPr>
        </p:nvSpPr>
        <p:spPr/>
        <p:txBody>
          <a:bodyPr>
            <a:normAutofit lnSpcReduction="10000"/>
          </a:bodyPr>
          <a:lstStyle/>
          <a:p>
            <a:r>
              <a:rPr lang="en-US" dirty="0" smtClean="0"/>
              <a:t>Divergent Functionality: </a:t>
            </a:r>
          </a:p>
          <a:p>
            <a:pPr lvl="1"/>
            <a:r>
              <a:rPr lang="en-US" dirty="0" smtClean="0"/>
              <a:t>Even though CP works with applications that process the same inputs, the recipient and donor don’t need to the implement same functionality. Many errors occur code that parses the input, constructs the internal data structures that hold the input, and/or reads the input into those data structures. Even when applications have different goals and functionality, the fact that they both read the same input is often enough to enable a successful transfer.</a:t>
            </a:r>
            <a:endParaRPr lang="en-US" dirty="0"/>
          </a:p>
        </p:txBody>
      </p:sp>
    </p:spTree>
    <p:extLst>
      <p:ext uri="{BB962C8B-B14F-4D97-AF65-F5344CB8AC3E}">
        <p14:creationId xmlns:p14="http://schemas.microsoft.com/office/powerpoint/2010/main" val="32281035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a:t>1.2 Usage Scenarios</a:t>
            </a:r>
          </a:p>
        </p:txBody>
      </p:sp>
      <p:sp>
        <p:nvSpPr>
          <p:cNvPr id="3" name="내용 개체 틀 2"/>
          <p:cNvSpPr>
            <a:spLocks noGrp="1"/>
          </p:cNvSpPr>
          <p:nvPr>
            <p:ph idx="1"/>
          </p:nvPr>
        </p:nvSpPr>
        <p:spPr/>
        <p:txBody>
          <a:bodyPr>
            <a:normAutofit fontScale="77500" lnSpcReduction="20000"/>
          </a:bodyPr>
          <a:lstStyle/>
          <a:p>
            <a:pPr marL="342900" lvl="1" indent="-342900">
              <a:buFont typeface="Arial" pitchFamily="34" charset="0"/>
              <a:buChar char="•"/>
            </a:pPr>
            <a:r>
              <a:rPr lang="en-US" dirty="0"/>
              <a:t>Continuous Multiple Application Improvement:</a:t>
            </a:r>
          </a:p>
          <a:p>
            <a:pPr lvl="1"/>
            <a:r>
              <a:rPr lang="en-US" dirty="0" smtClean="0"/>
              <a:t>CP can work with any source of seed and error triggering inputs. Its current integration with the DIODE automatic error discovery system[55] points the way the future system that combine 1) large libraries of applications, 2) variety of automatic error discovery tools (DIODE, </a:t>
            </a:r>
            <a:r>
              <a:rPr lang="en-US" dirty="0" err="1" smtClean="0"/>
              <a:t>BuzzFuzz</a:t>
            </a:r>
            <a:r>
              <a:rPr lang="en-US" dirty="0" smtClean="0"/>
              <a:t>[25]), and 3) CP along with other automatic error repair tools such as </a:t>
            </a:r>
            <a:r>
              <a:rPr lang="en-US" dirty="0" err="1" smtClean="0"/>
              <a:t>ClearView</a:t>
            </a:r>
            <a:r>
              <a:rPr lang="en-US" dirty="0" smtClean="0"/>
              <a:t>[48], staged program repair[37], automatic code fracture and recombination. </a:t>
            </a:r>
          </a:p>
          <a:p>
            <a:pPr lvl="1"/>
            <a:r>
              <a:rPr lang="en-US" dirty="0" smtClean="0"/>
              <a:t>Continuously running the error discovery tools across the library of applications, then using horizontal code transfer and other program repair mechanisms to generate repairs delivers an automatic application improvement system that productively leverages the entire global software development </a:t>
            </a:r>
            <a:r>
              <a:rPr lang="en-US" dirty="0" err="1" smtClean="0"/>
              <a:t>enterprice</a:t>
            </a:r>
            <a:r>
              <a:rPr lang="en-US" dirty="0" smtClean="0"/>
              <a:t>.</a:t>
            </a:r>
          </a:p>
          <a:p>
            <a:pPr lvl="1"/>
            <a:endParaRPr lang="en-US" dirty="0"/>
          </a:p>
        </p:txBody>
      </p:sp>
    </p:spTree>
    <p:extLst>
      <p:ext uri="{BB962C8B-B14F-4D97-AF65-F5344CB8AC3E}">
        <p14:creationId xmlns:p14="http://schemas.microsoft.com/office/powerpoint/2010/main" val="11776029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smtClean="0"/>
              <a:t>Contributions</a:t>
            </a:r>
            <a:endParaRPr lang="en-US" dirty="0"/>
          </a:p>
        </p:txBody>
      </p:sp>
      <p:sp>
        <p:nvSpPr>
          <p:cNvPr id="3" name="내용 개체 틀 2"/>
          <p:cNvSpPr>
            <a:spLocks noGrp="1"/>
          </p:cNvSpPr>
          <p:nvPr>
            <p:ph idx="1"/>
          </p:nvPr>
        </p:nvSpPr>
        <p:spPr/>
        <p:txBody>
          <a:bodyPr/>
          <a:lstStyle/>
          <a:p>
            <a:r>
              <a:rPr lang="en-US" dirty="0" smtClean="0"/>
              <a:t>Basic Concept:</a:t>
            </a:r>
          </a:p>
          <a:p>
            <a:pPr lvl="1"/>
            <a:r>
              <a:rPr lang="en-US" dirty="0" smtClean="0"/>
              <a:t>CP automatically eliminates software errors by identifying and transferring correct code from donor applications into incorrect recipient applications. In this way CP can automatically harness the combined knowledge and labor invested across multiple software systems to improve each application.</a:t>
            </a:r>
            <a:endParaRPr lang="en-US" dirty="0"/>
          </a:p>
        </p:txBody>
      </p:sp>
    </p:spTree>
    <p:extLst>
      <p:ext uri="{BB962C8B-B14F-4D97-AF65-F5344CB8AC3E}">
        <p14:creationId xmlns:p14="http://schemas.microsoft.com/office/powerpoint/2010/main" val="14664627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smtClean="0"/>
              <a:t>Contributions</a:t>
            </a:r>
            <a:endParaRPr lang="en-US" dirty="0"/>
          </a:p>
        </p:txBody>
      </p:sp>
      <p:sp>
        <p:nvSpPr>
          <p:cNvPr id="3" name="내용 개체 틀 2"/>
          <p:cNvSpPr>
            <a:spLocks noGrp="1"/>
          </p:cNvSpPr>
          <p:nvPr>
            <p:ph idx="1"/>
          </p:nvPr>
        </p:nvSpPr>
        <p:spPr/>
        <p:txBody>
          <a:bodyPr/>
          <a:lstStyle/>
          <a:p>
            <a:r>
              <a:rPr lang="en-US" dirty="0" smtClean="0"/>
              <a:t>Name translation:</a:t>
            </a:r>
          </a:p>
          <a:p>
            <a:pPr lvl="1"/>
            <a:r>
              <a:rPr lang="en-US" dirty="0" smtClean="0"/>
              <a:t>One of the major challenges in code transfer is translating the name of values from the name space of the donor into the name space of recipient. CP shows how use instrumented executions of the donor and recipient meet this name translations.</a:t>
            </a:r>
            <a:endParaRPr lang="en-US" dirty="0"/>
          </a:p>
        </p:txBody>
      </p:sp>
    </p:spTree>
    <p:extLst>
      <p:ext uri="{BB962C8B-B14F-4D97-AF65-F5344CB8AC3E}">
        <p14:creationId xmlns:p14="http://schemas.microsoft.com/office/powerpoint/2010/main" val="37329401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smtClean="0"/>
              <a:t>Contributions</a:t>
            </a:r>
            <a:endParaRPr lang="en-US" dirty="0"/>
          </a:p>
        </p:txBody>
      </p:sp>
      <p:sp>
        <p:nvSpPr>
          <p:cNvPr id="3" name="내용 개체 틀 2"/>
          <p:cNvSpPr>
            <a:spLocks noGrp="1"/>
          </p:cNvSpPr>
          <p:nvPr>
            <p:ph idx="1"/>
          </p:nvPr>
        </p:nvSpPr>
        <p:spPr/>
        <p:txBody>
          <a:bodyPr/>
          <a:lstStyle/>
          <a:p>
            <a:r>
              <a:rPr lang="en-US" dirty="0" smtClean="0"/>
              <a:t>Data Structure Translation:</a:t>
            </a:r>
          </a:p>
          <a:p>
            <a:pPr lvl="1"/>
            <a:r>
              <a:rPr lang="en-US" dirty="0" smtClean="0"/>
              <a:t>Another major code transfer challenge is translating between different data representations. CP shows how to use instrumented executions and data structure traversals to meet this challenge.</a:t>
            </a:r>
            <a:endParaRPr lang="en-US" dirty="0"/>
          </a:p>
        </p:txBody>
      </p:sp>
    </p:spTree>
    <p:extLst>
      <p:ext uri="{BB962C8B-B14F-4D97-AF65-F5344CB8AC3E}">
        <p14:creationId xmlns:p14="http://schemas.microsoft.com/office/powerpoint/2010/main" val="21379814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smtClean="0"/>
              <a:t>Contributions</a:t>
            </a:r>
            <a:endParaRPr lang="en-US" dirty="0"/>
          </a:p>
        </p:txBody>
      </p:sp>
      <p:sp>
        <p:nvSpPr>
          <p:cNvPr id="3" name="내용 개체 틀 2"/>
          <p:cNvSpPr>
            <a:spLocks noGrp="1"/>
          </p:cNvSpPr>
          <p:nvPr>
            <p:ph idx="1"/>
          </p:nvPr>
        </p:nvSpPr>
        <p:spPr/>
        <p:txBody>
          <a:bodyPr>
            <a:normAutofit lnSpcReduction="10000"/>
          </a:bodyPr>
          <a:lstStyle/>
          <a:p>
            <a:r>
              <a:rPr lang="en-US" dirty="0" smtClean="0"/>
              <a:t>Donor Code Identification:</a:t>
            </a:r>
          </a:p>
          <a:p>
            <a:pPr lvl="1"/>
            <a:r>
              <a:rPr lang="en-US" dirty="0" smtClean="0"/>
              <a:t>It presents a mechanism to identity correct code in donor applications for transfer into recipient applications. CP uses two instrumented executions of the donor to automatically identify the correct code to transfer into the recipient (seed input and error-triggering input). A comparison of the paths that these two inputs take through the donor enables CP to isolate a single check (present in the donor but missing in the recipient) that eliminates the error. </a:t>
            </a:r>
            <a:endParaRPr lang="en-US" dirty="0"/>
          </a:p>
        </p:txBody>
      </p:sp>
    </p:spTree>
    <p:extLst>
      <p:ext uri="{BB962C8B-B14F-4D97-AF65-F5344CB8AC3E}">
        <p14:creationId xmlns:p14="http://schemas.microsoft.com/office/powerpoint/2010/main" val="17121913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smtClean="0"/>
              <a:t>Contributions </a:t>
            </a:r>
            <a:endParaRPr lang="en-US" dirty="0"/>
          </a:p>
        </p:txBody>
      </p:sp>
      <p:sp>
        <p:nvSpPr>
          <p:cNvPr id="3" name="내용 개체 틀 2"/>
          <p:cNvSpPr>
            <a:spLocks noGrp="1"/>
          </p:cNvSpPr>
          <p:nvPr>
            <p:ph idx="1"/>
          </p:nvPr>
        </p:nvSpPr>
        <p:spPr/>
        <p:txBody>
          <a:bodyPr/>
          <a:lstStyle/>
          <a:p>
            <a:r>
              <a:rPr lang="en-US" dirty="0" smtClean="0"/>
              <a:t>Insertion Point Identification:</a:t>
            </a:r>
          </a:p>
          <a:p>
            <a:pPr lvl="1"/>
            <a:r>
              <a:rPr lang="en-US" dirty="0" smtClean="0"/>
              <a:t>CP automatically identifies appropriate check insertion points within the recipient at which 1) the values needed to express the transferred check computation are available as valid program expressions in the name space of the recipient and 2) transferred check will not affect observed computation unrelated to the error.</a:t>
            </a:r>
            <a:endParaRPr lang="en-US" dirty="0"/>
          </a:p>
        </p:txBody>
      </p:sp>
    </p:spTree>
    <p:extLst>
      <p:ext uri="{BB962C8B-B14F-4D97-AF65-F5344CB8AC3E}">
        <p14:creationId xmlns:p14="http://schemas.microsoft.com/office/powerpoint/2010/main" val="33640574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smtClean="0"/>
              <a:t>Contributions </a:t>
            </a:r>
            <a:endParaRPr lang="en-US" dirty="0"/>
          </a:p>
        </p:txBody>
      </p:sp>
      <p:sp>
        <p:nvSpPr>
          <p:cNvPr id="3" name="내용 개체 틀 2"/>
          <p:cNvSpPr>
            <a:spLocks noGrp="1"/>
          </p:cNvSpPr>
          <p:nvPr>
            <p:ph idx="1"/>
          </p:nvPr>
        </p:nvSpPr>
        <p:spPr/>
        <p:txBody>
          <a:bodyPr/>
          <a:lstStyle/>
          <a:p>
            <a:r>
              <a:rPr lang="en-US" dirty="0" smtClean="0"/>
              <a:t>Experimental Result:</a:t>
            </a:r>
          </a:p>
          <a:p>
            <a:pPr lvl="1"/>
            <a:r>
              <a:rPr lang="en-US" dirty="0" smtClean="0"/>
              <a:t>We present experimental result that characterize the ability of CP to eliminate ten otherwise fatal errors in seven recipient applications by transferring correct code from seven donor applications. For all of the 10 possible donor/recipient pairs, CP was able to obtain a successful validated transfer that eliminated error.</a:t>
            </a:r>
            <a:endParaRPr lang="en-US" dirty="0"/>
          </a:p>
        </p:txBody>
      </p:sp>
    </p:spTree>
    <p:extLst>
      <p:ext uri="{BB962C8B-B14F-4D97-AF65-F5344CB8AC3E}">
        <p14:creationId xmlns:p14="http://schemas.microsoft.com/office/powerpoint/2010/main" val="1745257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smtClean="0"/>
              <a:t>Context</a:t>
            </a:r>
            <a:endParaRPr lang="en-US" dirty="0"/>
          </a:p>
        </p:txBody>
      </p:sp>
      <p:sp>
        <p:nvSpPr>
          <p:cNvPr id="3" name="내용 개체 틀 2"/>
          <p:cNvSpPr>
            <a:spLocks noGrp="1"/>
          </p:cNvSpPr>
          <p:nvPr>
            <p:ph idx="1"/>
          </p:nvPr>
        </p:nvSpPr>
        <p:spPr/>
        <p:txBody>
          <a:bodyPr>
            <a:normAutofit lnSpcReduction="10000"/>
          </a:bodyPr>
          <a:lstStyle/>
          <a:p>
            <a:r>
              <a:rPr lang="en-US" dirty="0" smtClean="0"/>
              <a:t>Abstract</a:t>
            </a:r>
          </a:p>
          <a:p>
            <a:r>
              <a:rPr lang="en-US" dirty="0" smtClean="0"/>
              <a:t>Introduction</a:t>
            </a:r>
          </a:p>
          <a:p>
            <a:r>
              <a:rPr lang="en-US" dirty="0" smtClean="0"/>
              <a:t>Usage Scenarios</a:t>
            </a:r>
          </a:p>
          <a:p>
            <a:r>
              <a:rPr lang="en-US" dirty="0" smtClean="0"/>
              <a:t>Contribution </a:t>
            </a:r>
          </a:p>
          <a:p>
            <a:r>
              <a:rPr lang="en-US" dirty="0" smtClean="0"/>
              <a:t>Example </a:t>
            </a:r>
          </a:p>
          <a:p>
            <a:r>
              <a:rPr lang="en-US" dirty="0" smtClean="0"/>
              <a:t>Design </a:t>
            </a:r>
            <a:r>
              <a:rPr lang="en-US" smtClean="0"/>
              <a:t>and Implements</a:t>
            </a:r>
            <a:endParaRPr lang="en-US" dirty="0" smtClean="0"/>
          </a:p>
          <a:p>
            <a:r>
              <a:rPr lang="en-US" dirty="0" smtClean="0"/>
              <a:t>Experimental Result </a:t>
            </a:r>
          </a:p>
          <a:p>
            <a:r>
              <a:rPr lang="en-US" dirty="0" err="1" smtClean="0"/>
              <a:t>Conslusion</a:t>
            </a:r>
            <a:r>
              <a:rPr lang="en-US" dirty="0" smtClean="0"/>
              <a:t> </a:t>
            </a:r>
          </a:p>
          <a:p>
            <a:endParaRPr lang="en-US" dirty="0"/>
          </a:p>
        </p:txBody>
      </p:sp>
    </p:spTree>
    <p:extLst>
      <p:ext uri="{BB962C8B-B14F-4D97-AF65-F5344CB8AC3E}">
        <p14:creationId xmlns:p14="http://schemas.microsoft.com/office/powerpoint/2010/main" val="5965458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smtClean="0"/>
              <a:t>Example</a:t>
            </a:r>
            <a:endParaRPr lang="en-US" dirty="0"/>
          </a:p>
        </p:txBody>
      </p:sp>
      <p:pic>
        <p:nvPicPr>
          <p:cNvPr id="1026" name="Picture 2" descr="C:\Users\tsogo\OneDrive\Pictures\Figure 1.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52600" y="1371600"/>
            <a:ext cx="4995378" cy="31242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28600" y="4648200"/>
            <a:ext cx="8382000" cy="1477328"/>
          </a:xfrm>
          <a:prstGeom prst="rect">
            <a:avLst/>
          </a:prstGeom>
          <a:noFill/>
        </p:spPr>
        <p:txBody>
          <a:bodyPr wrap="square" rtlCol="0">
            <a:spAutoFit/>
          </a:bodyPr>
          <a:lstStyle/>
          <a:p>
            <a:r>
              <a:rPr lang="en-US" dirty="0" smtClean="0"/>
              <a:t>Figure 1 presents (simplified) </a:t>
            </a:r>
            <a:r>
              <a:rPr lang="en-US" dirty="0" err="1" smtClean="0"/>
              <a:t>CWebP</a:t>
            </a:r>
            <a:r>
              <a:rPr lang="en-US" dirty="0" smtClean="0"/>
              <a:t> source code that contains an integer overflow error.  On a 32-bit machine, inputs with large width and height fields can cause the image buffer size calculation at line 9 to overflow.  In this case </a:t>
            </a:r>
            <a:r>
              <a:rPr lang="en-US" dirty="0" err="1" smtClean="0"/>
              <a:t>CWebP</a:t>
            </a:r>
            <a:r>
              <a:rPr lang="en-US" dirty="0" smtClean="0"/>
              <a:t> allocates an image buffer that is smaller than required and eventually writes beyond the end of the allocated buffer.</a:t>
            </a:r>
            <a:endParaRPr lang="en-US" dirty="0"/>
          </a:p>
        </p:txBody>
      </p:sp>
    </p:spTree>
    <p:extLst>
      <p:ext uri="{BB962C8B-B14F-4D97-AF65-F5344CB8AC3E}">
        <p14:creationId xmlns:p14="http://schemas.microsoft.com/office/powerpoint/2010/main" val="27046409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smtClean="0"/>
              <a:t>Example</a:t>
            </a:r>
            <a:endParaRPr lang="en-US" dirty="0"/>
          </a:p>
        </p:txBody>
      </p:sp>
      <p:sp>
        <p:nvSpPr>
          <p:cNvPr id="3" name="내용 개체 틀 2"/>
          <p:cNvSpPr>
            <a:spLocks noGrp="1"/>
          </p:cNvSpPr>
          <p:nvPr>
            <p:ph idx="1"/>
          </p:nvPr>
        </p:nvSpPr>
        <p:spPr/>
        <p:txBody>
          <a:bodyPr/>
          <a:lstStyle/>
          <a:p>
            <a:r>
              <a:rPr lang="en-US" dirty="0" smtClean="0"/>
              <a:t>Error Discovery:</a:t>
            </a:r>
          </a:p>
          <a:p>
            <a:pPr lvl="1"/>
            <a:r>
              <a:rPr lang="en-US" dirty="0" smtClean="0"/>
              <a:t>CP works with seed and error triggering inputs identified by the DIODE integer-overflow discovery tool, which performs a directed search on the input space to discover inputs that trigger integer flow errors a memory allocation sites [55]. In our example, the JPG height field is 62848 and width field is 23200.</a:t>
            </a:r>
            <a:endParaRPr lang="en-US" dirty="0"/>
          </a:p>
        </p:txBody>
      </p:sp>
    </p:spTree>
    <p:extLst>
      <p:ext uri="{BB962C8B-B14F-4D97-AF65-F5344CB8AC3E}">
        <p14:creationId xmlns:p14="http://schemas.microsoft.com/office/powerpoint/2010/main" val="12676237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smtClean="0"/>
              <a:t>Example</a:t>
            </a:r>
            <a:endParaRPr lang="en-US" dirty="0"/>
          </a:p>
        </p:txBody>
      </p:sp>
      <p:sp>
        <p:nvSpPr>
          <p:cNvPr id="3" name="내용 개체 틀 2"/>
          <p:cNvSpPr>
            <a:spLocks noGrp="1"/>
          </p:cNvSpPr>
          <p:nvPr>
            <p:ph idx="1"/>
          </p:nvPr>
        </p:nvSpPr>
        <p:spPr/>
        <p:txBody>
          <a:bodyPr/>
          <a:lstStyle/>
          <a:p>
            <a:r>
              <a:rPr lang="en-US" dirty="0" smtClean="0"/>
              <a:t>Donor Selection:</a:t>
            </a:r>
          </a:p>
          <a:p>
            <a:pPr lvl="1"/>
            <a:r>
              <a:rPr lang="en-US" dirty="0" smtClean="0"/>
              <a:t>CP next searches a database of applications that process JPG files to find candidate donor applications that successfully process both the seed and error triggering inputs. In our example, CP determines that the FEH image viewer application processes both inputs successfully.</a:t>
            </a:r>
            <a:endParaRPr lang="en-US" dirty="0"/>
          </a:p>
        </p:txBody>
      </p:sp>
    </p:spTree>
    <p:extLst>
      <p:ext uri="{BB962C8B-B14F-4D97-AF65-F5344CB8AC3E}">
        <p14:creationId xmlns:p14="http://schemas.microsoft.com/office/powerpoint/2010/main" val="41177125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smtClean="0"/>
              <a:t>Example</a:t>
            </a:r>
            <a:endParaRPr lang="en-US" dirty="0"/>
          </a:p>
        </p:txBody>
      </p:sp>
      <p:sp>
        <p:nvSpPr>
          <p:cNvPr id="3" name="내용 개체 틀 2"/>
          <p:cNvSpPr>
            <a:spLocks noGrp="1"/>
          </p:cNvSpPr>
          <p:nvPr>
            <p:ph idx="1"/>
          </p:nvPr>
        </p:nvSpPr>
        <p:spPr/>
        <p:txBody>
          <a:bodyPr>
            <a:normAutofit fontScale="85000" lnSpcReduction="10000"/>
          </a:bodyPr>
          <a:lstStyle/>
          <a:p>
            <a:r>
              <a:rPr lang="en-US" dirty="0" smtClean="0"/>
              <a:t>Candidate Check Discovery:</a:t>
            </a:r>
          </a:p>
          <a:p>
            <a:pPr lvl="1"/>
            <a:r>
              <a:rPr lang="en-US" dirty="0" smtClean="0"/>
              <a:t>CP next runs an instrumented version of the FEH donor application on the two inputs. At each conditional branch that is influenced by the relevant input field values (in this case the JPG height and width fields), it records the direction taken at the branch and a symbolic expressions for the value of the branch condition. </a:t>
            </a:r>
          </a:p>
          <a:p>
            <a:pPr lvl="1"/>
            <a:r>
              <a:rPr lang="en-US" dirty="0" smtClean="0"/>
              <a:t>FEH branch conditions implements a check designed to detect error triggering input.</a:t>
            </a:r>
            <a:endParaRPr lang="en-US" dirty="0"/>
          </a:p>
          <a:p>
            <a:pPr lvl="1"/>
            <a:r>
              <a:rPr lang="en-US" dirty="0" smtClean="0"/>
              <a:t>The seed input and error triggering inputs take different directions at this branch (because error triggering input would satisfy the check and the seed input would not).</a:t>
            </a:r>
          </a:p>
          <a:p>
            <a:pPr marL="457200" lvl="1" indent="0">
              <a:buNone/>
            </a:pPr>
            <a:endParaRPr lang="en-US" dirty="0"/>
          </a:p>
        </p:txBody>
      </p:sp>
    </p:spTree>
    <p:extLst>
      <p:ext uri="{BB962C8B-B14F-4D97-AF65-F5344CB8AC3E}">
        <p14:creationId xmlns:p14="http://schemas.microsoft.com/office/powerpoint/2010/main" val="6546944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smtClean="0"/>
              <a:t>Example </a:t>
            </a:r>
            <a:endParaRPr lang="en-US" dirty="0"/>
          </a:p>
        </p:txBody>
      </p:sp>
      <p:pic>
        <p:nvPicPr>
          <p:cNvPr id="2050" name="Picture 2" descr="C:\Users\tsogo\OneDrive\Pictures\Figure 2.PN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81000" y="1371600"/>
            <a:ext cx="4217358" cy="4191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876800" y="1524000"/>
            <a:ext cx="4038600" cy="2862322"/>
          </a:xfrm>
          <a:prstGeom prst="rect">
            <a:avLst/>
          </a:prstGeom>
          <a:noFill/>
        </p:spPr>
        <p:txBody>
          <a:bodyPr wrap="square" rtlCol="0">
            <a:spAutoFit/>
          </a:bodyPr>
          <a:lstStyle/>
          <a:p>
            <a:r>
              <a:rPr lang="en-US" dirty="0" smtClean="0"/>
              <a:t>In our example, CP discovers a candidate check in the </a:t>
            </a:r>
            <a:r>
              <a:rPr lang="en-US" dirty="0" err="1" smtClean="0"/>
              <a:t>imlib</a:t>
            </a:r>
            <a:r>
              <a:rPr lang="en-US" dirty="0" smtClean="0"/>
              <a:t> library that FEH uses to load and process JPG files. The macro IMAGE_DIMENSIONS_OK (defined on lines 1-4, invoked on line 19), performs an overflow check on the computation of </a:t>
            </a:r>
            <a:r>
              <a:rPr lang="en-US" dirty="0" err="1" smtClean="0"/>
              <a:t>output_width</a:t>
            </a:r>
            <a:r>
              <a:rPr lang="en-US" dirty="0" smtClean="0"/>
              <a:t> * </a:t>
            </a:r>
            <a:r>
              <a:rPr lang="en-US" dirty="0" err="1" smtClean="0"/>
              <a:t>output_height</a:t>
            </a:r>
            <a:r>
              <a:rPr lang="en-US" dirty="0" smtClean="0"/>
              <a:t>. This check enables FEH to detect and correctly process the error-triggering input without overflow</a:t>
            </a:r>
            <a:endParaRPr lang="en-US" dirty="0"/>
          </a:p>
        </p:txBody>
      </p:sp>
      <p:sp>
        <p:nvSpPr>
          <p:cNvPr id="5" name="TextBox 4"/>
          <p:cNvSpPr txBox="1"/>
          <p:nvPr/>
        </p:nvSpPr>
        <p:spPr>
          <a:xfrm>
            <a:off x="304800" y="5562600"/>
            <a:ext cx="8534400" cy="1200329"/>
          </a:xfrm>
          <a:prstGeom prst="rect">
            <a:avLst/>
          </a:prstGeom>
          <a:noFill/>
        </p:spPr>
        <p:txBody>
          <a:bodyPr wrap="square" rtlCol="0">
            <a:spAutoFit/>
          </a:bodyPr>
          <a:lstStyle/>
          <a:p>
            <a:r>
              <a:rPr lang="en-US" dirty="0" smtClean="0"/>
              <a:t>CP operates on binaries, information about the source code the donor patch is, in general, not available. So that we can present the FEH source code for the check in our example, we used the symbolic debugging information in FEH to manually locate the source code for the check</a:t>
            </a:r>
            <a:endParaRPr lang="en-US" dirty="0"/>
          </a:p>
        </p:txBody>
      </p:sp>
    </p:spTree>
    <p:extLst>
      <p:ext uri="{BB962C8B-B14F-4D97-AF65-F5344CB8AC3E}">
        <p14:creationId xmlns:p14="http://schemas.microsoft.com/office/powerpoint/2010/main" val="5541411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smtClean="0"/>
              <a:t>Example</a:t>
            </a:r>
            <a:endParaRPr lang="en-US" dirty="0"/>
          </a:p>
        </p:txBody>
      </p:sp>
      <p:sp>
        <p:nvSpPr>
          <p:cNvPr id="3" name="내용 개체 틀 2"/>
          <p:cNvSpPr>
            <a:spLocks noGrp="1"/>
          </p:cNvSpPr>
          <p:nvPr>
            <p:ph idx="1"/>
          </p:nvPr>
        </p:nvSpPr>
        <p:spPr/>
        <p:txBody>
          <a:bodyPr>
            <a:normAutofit fontScale="92500" lnSpcReduction="10000"/>
          </a:bodyPr>
          <a:lstStyle/>
          <a:p>
            <a:r>
              <a:rPr lang="en-US" dirty="0" smtClean="0"/>
              <a:t>Candidate check excision:</a:t>
            </a:r>
          </a:p>
          <a:p>
            <a:pPr lvl="1"/>
            <a:r>
              <a:rPr lang="en-US" dirty="0" smtClean="0"/>
              <a:t>The FEH checks is expressed in terms of the FEH data structures. The next step is to translate the check from this form into an application-independent form that expresses the check as a function of the input bytes that that determine its value. This translation uses an instrumented execution of the donor to dynamically track the flow of input bytes through program. CP uses this instrumentation to obtain symbolic expressions, in terms of the input bytes, for relevant expressions that the application computes.</a:t>
            </a:r>
            <a:endParaRPr lang="en-US" dirty="0"/>
          </a:p>
        </p:txBody>
      </p:sp>
    </p:spTree>
    <p:extLst>
      <p:ext uri="{BB962C8B-B14F-4D97-AF65-F5344CB8AC3E}">
        <p14:creationId xmlns:p14="http://schemas.microsoft.com/office/powerpoint/2010/main" val="2898107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smtClean="0"/>
              <a:t>Example</a:t>
            </a:r>
            <a:endParaRPr lang="en-US" dirty="0"/>
          </a:p>
        </p:txBody>
      </p:sp>
      <p:sp>
        <p:nvSpPr>
          <p:cNvPr id="3" name="내용 개체 틀 2"/>
          <p:cNvSpPr>
            <a:spLocks noGrp="1"/>
          </p:cNvSpPr>
          <p:nvPr>
            <p:ph idx="1"/>
          </p:nvPr>
        </p:nvSpPr>
        <p:spPr/>
        <p:txBody>
          <a:bodyPr/>
          <a:lstStyle/>
          <a:p>
            <a:r>
              <a:rPr lang="en-US" dirty="0" smtClean="0"/>
              <a:t>In our example, the translated application-independent symbolic expression for the check is:</a:t>
            </a:r>
            <a:endParaRPr lang="en-US" dirty="0"/>
          </a:p>
        </p:txBody>
      </p:sp>
      <p:pic>
        <p:nvPicPr>
          <p:cNvPr id="3074" name="Picture 2" descr="C:\Users\tsogo\OneDrive\Pictures\app-in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3047999"/>
            <a:ext cx="6781800" cy="37444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99688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smtClean="0"/>
              <a:t>Example </a:t>
            </a:r>
            <a:endParaRPr lang="en-US" dirty="0"/>
          </a:p>
        </p:txBody>
      </p:sp>
      <p:sp>
        <p:nvSpPr>
          <p:cNvPr id="3" name="내용 개체 틀 2"/>
          <p:cNvSpPr>
            <a:spLocks noGrp="1"/>
          </p:cNvSpPr>
          <p:nvPr>
            <p:ph idx="1"/>
          </p:nvPr>
        </p:nvSpPr>
        <p:spPr/>
        <p:txBody>
          <a:bodyPr>
            <a:normAutofit lnSpcReduction="10000"/>
          </a:bodyPr>
          <a:lstStyle/>
          <a:p>
            <a:pPr lvl="1"/>
            <a:r>
              <a:rPr lang="en-US" dirty="0" smtClean="0"/>
              <a:t>There are two primary reasons for the complexity of this excised check. First, it correctly captures how FEH manipulates the input fields to convert from big-endian (in the input file) to little-endian (in the FEH application) representation. The excised check correctly captures the shifts and masks that are performed as part of this conversion. Second, FEH casts 16-bit input field to unsigned long </a:t>
            </a:r>
            <a:r>
              <a:rPr lang="en-US" dirty="0" err="1" smtClean="0"/>
              <a:t>long</a:t>
            </a:r>
            <a:r>
              <a:rPr lang="en-US" dirty="0" smtClean="0"/>
              <a:t> integers before it performs the overflow check. The excised check properly reflects these operand length manipulations.</a:t>
            </a:r>
            <a:endParaRPr lang="en-US" dirty="0"/>
          </a:p>
        </p:txBody>
      </p:sp>
    </p:spTree>
    <p:extLst>
      <p:ext uri="{BB962C8B-B14F-4D97-AF65-F5344CB8AC3E}">
        <p14:creationId xmlns:p14="http://schemas.microsoft.com/office/powerpoint/2010/main" val="42931621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smtClean="0"/>
              <a:t>Example </a:t>
            </a:r>
            <a:endParaRPr lang="en-US" dirty="0"/>
          </a:p>
        </p:txBody>
      </p:sp>
      <p:sp>
        <p:nvSpPr>
          <p:cNvPr id="3" name="내용 개체 틀 2"/>
          <p:cNvSpPr>
            <a:spLocks noGrp="1"/>
          </p:cNvSpPr>
          <p:nvPr>
            <p:ph idx="1"/>
          </p:nvPr>
        </p:nvSpPr>
        <p:spPr/>
        <p:txBody>
          <a:bodyPr/>
          <a:lstStyle/>
          <a:p>
            <a:r>
              <a:rPr lang="en-US" dirty="0" smtClean="0"/>
              <a:t>Patch Transfer:</a:t>
            </a:r>
          </a:p>
          <a:p>
            <a:pPr lvl="1"/>
            <a:r>
              <a:rPr lang="en-US" dirty="0" smtClean="0"/>
              <a:t>The next step is to insert the check into the recipient </a:t>
            </a:r>
            <a:r>
              <a:rPr lang="en-US" dirty="0" err="1" smtClean="0"/>
              <a:t>CWebP</a:t>
            </a:r>
            <a:r>
              <a:rPr lang="en-US" dirty="0" smtClean="0"/>
              <a:t> application. There are two related challenges: 1) finding a successful insertion point for the check and 2) translating check from the application-independent representation in to the data representation of the recipient </a:t>
            </a:r>
            <a:r>
              <a:rPr lang="en-US" dirty="0" err="1" smtClean="0"/>
              <a:t>CWebP</a:t>
            </a:r>
            <a:r>
              <a:rPr lang="en-US" dirty="0" smtClean="0"/>
              <a:t> application.</a:t>
            </a:r>
            <a:endParaRPr lang="en-US" dirty="0"/>
          </a:p>
        </p:txBody>
      </p:sp>
    </p:spTree>
    <p:extLst>
      <p:ext uri="{BB962C8B-B14F-4D97-AF65-F5344CB8AC3E}">
        <p14:creationId xmlns:p14="http://schemas.microsoft.com/office/powerpoint/2010/main" val="8147998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smtClean="0"/>
              <a:t>Example </a:t>
            </a:r>
            <a:endParaRPr lang="en-US" dirty="0"/>
          </a:p>
        </p:txBody>
      </p:sp>
      <p:sp>
        <p:nvSpPr>
          <p:cNvPr id="3" name="내용 개체 틀 2"/>
          <p:cNvSpPr>
            <a:spLocks noGrp="1"/>
          </p:cNvSpPr>
          <p:nvPr>
            <p:ph idx="1"/>
          </p:nvPr>
        </p:nvSpPr>
        <p:spPr/>
        <p:txBody>
          <a:bodyPr>
            <a:normAutofit lnSpcReduction="10000"/>
          </a:bodyPr>
          <a:lstStyle/>
          <a:p>
            <a:r>
              <a:rPr lang="en-US" dirty="0" smtClean="0"/>
              <a:t>Candidate Patch Insertion Point Identification:</a:t>
            </a:r>
          </a:p>
          <a:p>
            <a:pPr lvl="1"/>
            <a:r>
              <a:rPr lang="en-US" dirty="0" smtClean="0"/>
              <a:t>CP runs </a:t>
            </a:r>
            <a:r>
              <a:rPr lang="en-US" dirty="0" err="1" smtClean="0"/>
              <a:t>CWebP</a:t>
            </a:r>
            <a:r>
              <a:rPr lang="en-US" dirty="0" smtClean="0"/>
              <a:t> (the recipient) on the seed input. CP identifies program points at which the function has read all of the input fields as potential patch insertion point.</a:t>
            </a:r>
          </a:p>
          <a:p>
            <a:pPr lvl="1"/>
            <a:r>
              <a:rPr lang="en-US" dirty="0" smtClean="0"/>
              <a:t>In our example, CP recognizes that the </a:t>
            </a:r>
            <a:r>
              <a:rPr lang="en-US" dirty="0" err="1" smtClean="0"/>
              <a:t>ReadJPEG</a:t>
            </a:r>
            <a:r>
              <a:rPr lang="en-US" dirty="0" smtClean="0"/>
              <a:t> has read both the input JPG width and height </a:t>
            </a:r>
            <a:r>
              <a:rPr lang="en-US" dirty="0"/>
              <a:t>f</a:t>
            </a:r>
            <a:r>
              <a:rPr lang="en-US" dirty="0" smtClean="0"/>
              <a:t>ields after line 4 in Figure 1. It therefore identifies the point after this statement as a candidate insertion point.</a:t>
            </a:r>
            <a:endParaRPr lang="en-US" dirty="0"/>
          </a:p>
        </p:txBody>
      </p:sp>
    </p:spTree>
    <p:extLst>
      <p:ext uri="{BB962C8B-B14F-4D97-AF65-F5344CB8AC3E}">
        <p14:creationId xmlns:p14="http://schemas.microsoft.com/office/powerpoint/2010/main" val="1159248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smtClean="0"/>
              <a:t>Abstract</a:t>
            </a:r>
            <a:endParaRPr lang="en-US" dirty="0"/>
          </a:p>
        </p:txBody>
      </p:sp>
      <p:sp>
        <p:nvSpPr>
          <p:cNvPr id="3" name="내용 개체 틀 2"/>
          <p:cNvSpPr>
            <a:spLocks noGrp="1"/>
          </p:cNvSpPr>
          <p:nvPr>
            <p:ph idx="1"/>
          </p:nvPr>
        </p:nvSpPr>
        <p:spPr/>
        <p:txBody>
          <a:bodyPr>
            <a:normAutofit fontScale="92500" lnSpcReduction="20000"/>
          </a:bodyPr>
          <a:lstStyle/>
          <a:p>
            <a:r>
              <a:rPr lang="en-US" dirty="0" smtClean="0"/>
              <a:t>Code Phage(CP), a system for automatically transferring correct code from donor applications into recipient applications that process the same inputs to successfully eliminate errors in the recipients.</a:t>
            </a:r>
          </a:p>
          <a:p>
            <a:r>
              <a:rPr lang="en-US" dirty="0" smtClean="0"/>
              <a:t>CP to transfer code across applications to eliminate </a:t>
            </a:r>
            <a:r>
              <a:rPr lang="en-US" b="1" dirty="0" smtClean="0"/>
              <a:t>out of bounds access, integer overflow</a:t>
            </a:r>
            <a:r>
              <a:rPr lang="en-US" dirty="0" smtClean="0"/>
              <a:t>, and </a:t>
            </a:r>
            <a:r>
              <a:rPr lang="en-US" b="1" dirty="0" smtClean="0"/>
              <a:t>divide by zero </a:t>
            </a:r>
            <a:r>
              <a:rPr lang="en-US" dirty="0" smtClean="0"/>
              <a:t>errors.</a:t>
            </a:r>
          </a:p>
          <a:p>
            <a:r>
              <a:rPr lang="en-US" dirty="0" smtClean="0"/>
              <a:t>CP works with binary donors with no need for source code or symbolic information, it supports wide range use cases.</a:t>
            </a:r>
            <a:endParaRPr lang="en-US" dirty="0"/>
          </a:p>
        </p:txBody>
      </p:sp>
    </p:spTree>
    <p:extLst>
      <p:ext uri="{BB962C8B-B14F-4D97-AF65-F5344CB8AC3E}">
        <p14:creationId xmlns:p14="http://schemas.microsoft.com/office/powerpoint/2010/main" val="42295833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endParaRPr lang="en-US" dirty="0"/>
          </a:p>
        </p:txBody>
      </p:sp>
      <p:sp>
        <p:nvSpPr>
          <p:cNvPr id="3" name="내용 개체 틀 2"/>
          <p:cNvSpPr>
            <a:spLocks noGrp="1"/>
          </p:cNvSpPr>
          <p:nvPr>
            <p:ph idx="1"/>
          </p:nvPr>
        </p:nvSpPr>
        <p:spPr/>
        <p:txBody>
          <a:bodyPr>
            <a:normAutofit fontScale="92500"/>
          </a:bodyPr>
          <a:lstStyle/>
          <a:p>
            <a:r>
              <a:rPr lang="en-US" dirty="0" smtClean="0"/>
              <a:t>Unstable Point</a:t>
            </a:r>
            <a:r>
              <a:rPr lang="en-US" dirty="0" smtClean="0"/>
              <a:t>.</a:t>
            </a:r>
          </a:p>
          <a:p>
            <a:pPr lvl="1"/>
            <a:r>
              <a:rPr lang="en-US" dirty="0" smtClean="0"/>
              <a:t>May execute with different values when invoked from different parts of the computation.</a:t>
            </a:r>
            <a:endParaRPr lang="en-US" dirty="0" smtClean="0"/>
          </a:p>
          <a:p>
            <a:pPr lvl="1"/>
            <a:r>
              <a:rPr lang="en-US" dirty="0" smtClean="0"/>
              <a:t>To minimize the risk that the inserted check may affect a computation not related to the error, CP filters out all points that access different values on different execution (we call these points unstable points).</a:t>
            </a:r>
          </a:p>
          <a:p>
            <a:pPr lvl="1"/>
            <a:r>
              <a:rPr lang="en-US" dirty="0" smtClean="0"/>
              <a:t>The goal is choose the insertion point so that the patch performs the check only when it is relevant to the error.</a:t>
            </a:r>
            <a:endParaRPr lang="en-US" dirty="0"/>
          </a:p>
        </p:txBody>
      </p:sp>
    </p:spTree>
    <p:extLst>
      <p:ext uri="{BB962C8B-B14F-4D97-AF65-F5344CB8AC3E}">
        <p14:creationId xmlns:p14="http://schemas.microsoft.com/office/powerpoint/2010/main" val="10923528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smtClean="0"/>
              <a:t>Example</a:t>
            </a:r>
            <a:endParaRPr lang="en-US" dirty="0"/>
          </a:p>
        </p:txBody>
      </p:sp>
      <p:sp>
        <p:nvSpPr>
          <p:cNvPr id="3" name="내용 개체 틀 2"/>
          <p:cNvSpPr>
            <a:spLocks noGrp="1"/>
          </p:cNvSpPr>
          <p:nvPr>
            <p:ph idx="1"/>
          </p:nvPr>
        </p:nvSpPr>
        <p:spPr/>
        <p:txBody>
          <a:bodyPr>
            <a:normAutofit fontScale="92500" lnSpcReduction="10000"/>
          </a:bodyPr>
          <a:lstStyle/>
          <a:p>
            <a:r>
              <a:rPr lang="en-US" dirty="0" smtClean="0"/>
              <a:t>Multiple Patch Insertion Points:</a:t>
            </a:r>
          </a:p>
          <a:p>
            <a:pPr lvl="1"/>
            <a:r>
              <a:rPr lang="en-US" dirty="0" smtClean="0"/>
              <a:t>For </a:t>
            </a:r>
            <a:r>
              <a:rPr lang="en-US" dirty="0" err="1" smtClean="0"/>
              <a:t>CWebP</a:t>
            </a:r>
            <a:r>
              <a:rPr lang="en-US" dirty="0" smtClean="0"/>
              <a:t>, CP identifies 38 candidate insertion points. 2 of these points are unstable – in some executions of the point, generated expressions reference values other than the desired JPEG width and height input fields. To avoid perturbing computations not related to the error, CP filters out these unstable points. CP then sorts the remaining generated patches by size and attempts to validate the patches in that order. In or example the above patch is the first patch that CP tries (and this patch validates).</a:t>
            </a:r>
            <a:endParaRPr lang="en-US" dirty="0"/>
          </a:p>
        </p:txBody>
      </p:sp>
    </p:spTree>
    <p:extLst>
      <p:ext uri="{BB962C8B-B14F-4D97-AF65-F5344CB8AC3E}">
        <p14:creationId xmlns:p14="http://schemas.microsoft.com/office/powerpoint/2010/main" val="26861709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smtClean="0"/>
              <a:t>Example</a:t>
            </a:r>
            <a:endParaRPr lang="en-US" dirty="0"/>
          </a:p>
        </p:txBody>
      </p:sp>
      <p:sp>
        <p:nvSpPr>
          <p:cNvPr id="3" name="내용 개체 틀 2"/>
          <p:cNvSpPr>
            <a:spLocks noGrp="1"/>
          </p:cNvSpPr>
          <p:nvPr>
            <p:ph idx="1"/>
          </p:nvPr>
        </p:nvSpPr>
        <p:spPr/>
        <p:txBody>
          <a:bodyPr/>
          <a:lstStyle/>
          <a:p>
            <a:r>
              <a:rPr lang="en-US" dirty="0" smtClean="0"/>
              <a:t>Patch Translation:</a:t>
            </a:r>
          </a:p>
          <a:p>
            <a:pPr lvl="1"/>
            <a:r>
              <a:rPr lang="en-US" dirty="0" smtClean="0"/>
              <a:t>To translate the patch into the recipient, CP first finds the relevant input fields as stored in the variables and data structures of the recipient. It then determines how to use these fields to express the check.</a:t>
            </a:r>
          </a:p>
        </p:txBody>
      </p:sp>
    </p:spTree>
    <p:extLst>
      <p:ext uri="{BB962C8B-B14F-4D97-AF65-F5344CB8AC3E}">
        <p14:creationId xmlns:p14="http://schemas.microsoft.com/office/powerpoint/2010/main" val="16555357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smtClean="0"/>
              <a:t>Example </a:t>
            </a:r>
            <a:endParaRPr lang="en-US" dirty="0"/>
          </a:p>
        </p:txBody>
      </p:sp>
      <p:sp>
        <p:nvSpPr>
          <p:cNvPr id="3" name="내용 개체 틀 2"/>
          <p:cNvSpPr>
            <a:spLocks noGrp="1"/>
          </p:cNvSpPr>
          <p:nvPr>
            <p:ph idx="1"/>
          </p:nvPr>
        </p:nvSpPr>
        <p:spPr/>
        <p:txBody>
          <a:bodyPr>
            <a:normAutofit fontScale="92500" lnSpcReduction="10000"/>
          </a:bodyPr>
          <a:lstStyle/>
          <a:p>
            <a:r>
              <a:rPr lang="en-US" dirty="0" smtClean="0"/>
              <a:t>CP uses the debugging information from the recipient binary to identify the local and global variables available at that candidate insertion point.</a:t>
            </a:r>
          </a:p>
          <a:p>
            <a:r>
              <a:rPr lang="en-US" dirty="0" smtClean="0"/>
              <a:t>Using these variables as roots, it traverses the data structures to find memory locations that store relevant input fields or values.</a:t>
            </a:r>
          </a:p>
          <a:p>
            <a:r>
              <a:rPr lang="en-US" dirty="0" smtClean="0"/>
              <a:t>This traversal is also records expression that evaluate to each of the input fields or input field expressions.</a:t>
            </a:r>
            <a:endParaRPr lang="en-US" dirty="0"/>
          </a:p>
        </p:txBody>
      </p:sp>
    </p:spTree>
    <p:extLst>
      <p:ext uri="{BB962C8B-B14F-4D97-AF65-F5344CB8AC3E}">
        <p14:creationId xmlns:p14="http://schemas.microsoft.com/office/powerpoint/2010/main" val="33321040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smtClean="0"/>
              <a:t>Example </a:t>
            </a:r>
            <a:endParaRPr lang="en-US" dirty="0"/>
          </a:p>
        </p:txBody>
      </p:sp>
      <p:sp>
        <p:nvSpPr>
          <p:cNvPr id="3" name="내용 개체 틀 2"/>
          <p:cNvSpPr>
            <a:spLocks noGrp="1"/>
          </p:cNvSpPr>
          <p:nvPr>
            <p:ph idx="1"/>
          </p:nvPr>
        </p:nvSpPr>
        <p:spPr/>
        <p:txBody>
          <a:bodyPr/>
          <a:lstStyle/>
          <a:p>
            <a:pPr lvl="1"/>
            <a:endParaRPr lang="en-US" dirty="0" smtClean="0"/>
          </a:p>
          <a:p>
            <a:pPr lvl="1"/>
            <a:r>
              <a:rPr lang="en-US" dirty="0" smtClean="0"/>
              <a:t>The next step is to use extracted recipient expressions to express the extracted check in the name space of the recipient</a:t>
            </a:r>
          </a:p>
          <a:p>
            <a:pPr lvl="1"/>
            <a:r>
              <a:rPr lang="en-US" dirty="0" smtClean="0"/>
              <a:t>CP uses SMT solver to determine this equivalence.</a:t>
            </a:r>
            <a:endParaRPr lang="en-US" dirty="0"/>
          </a:p>
        </p:txBody>
      </p:sp>
    </p:spTree>
    <p:extLst>
      <p:ext uri="{BB962C8B-B14F-4D97-AF65-F5344CB8AC3E}">
        <p14:creationId xmlns:p14="http://schemas.microsoft.com/office/powerpoint/2010/main" val="3510474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a:t>Design and Implementation</a:t>
            </a:r>
          </a:p>
        </p:txBody>
      </p:sp>
      <p:pic>
        <p:nvPicPr>
          <p:cNvPr id="2050" name="Picture 2" descr="C:\Users\tsogo\OneDrive\Pictures\Figure 7.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1524000"/>
            <a:ext cx="5326842" cy="43434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715000" y="1600200"/>
            <a:ext cx="3276600" cy="3970318"/>
          </a:xfrm>
          <a:prstGeom prst="rect">
            <a:avLst/>
          </a:prstGeom>
          <a:noFill/>
        </p:spPr>
        <p:txBody>
          <a:bodyPr wrap="square" rtlCol="0">
            <a:spAutoFit/>
          </a:bodyPr>
          <a:lstStyle/>
          <a:p>
            <a:r>
              <a:rPr lang="en-US" dirty="0" smtClean="0"/>
              <a:t>The algorithm takes as input a symbolic expression E and set of names </a:t>
            </a:r>
            <a:r>
              <a:rPr lang="en-US" dirty="0" err="1" smtClean="0"/>
              <a:t>Names</a:t>
            </a:r>
            <a:r>
              <a:rPr lang="en-US" dirty="0" smtClean="0"/>
              <a:t> to translate E to use the available variables and data structures at the candidate insertion point in the recipient. E may take one of four possible forms:</a:t>
            </a:r>
          </a:p>
          <a:p>
            <a:r>
              <a:rPr lang="en-US" dirty="0" smtClean="0"/>
              <a:t>- an input field</a:t>
            </a:r>
          </a:p>
          <a:p>
            <a:r>
              <a:rPr lang="en-US" dirty="0" smtClean="0"/>
              <a:t>- a constant c</a:t>
            </a:r>
          </a:p>
          <a:p>
            <a:r>
              <a:rPr lang="en-US" dirty="0" smtClean="0"/>
              <a:t>- a unary operation expression (</a:t>
            </a:r>
            <a:r>
              <a:rPr lang="en-US" i="1" dirty="0" err="1" smtClean="0"/>
              <a:t>unaryop</a:t>
            </a:r>
            <a:r>
              <a:rPr lang="en-US" dirty="0" smtClean="0"/>
              <a:t>, E) </a:t>
            </a:r>
          </a:p>
          <a:p>
            <a:r>
              <a:rPr lang="en-US" dirty="0" smtClean="0"/>
              <a:t>- A binary operation expression (</a:t>
            </a:r>
            <a:r>
              <a:rPr lang="en-US" i="1" dirty="0" err="1" smtClean="0"/>
              <a:t>binop</a:t>
            </a:r>
            <a:r>
              <a:rPr lang="en-US" dirty="0" smtClean="0"/>
              <a:t>, E</a:t>
            </a:r>
            <a:r>
              <a:rPr lang="en-US" sz="1200" dirty="0" smtClean="0"/>
              <a:t>1</a:t>
            </a:r>
            <a:r>
              <a:rPr lang="en-US" dirty="0" smtClean="0"/>
              <a:t>, E</a:t>
            </a:r>
            <a:r>
              <a:rPr lang="en-US" sz="1200" dirty="0" smtClean="0"/>
              <a:t>2</a:t>
            </a:r>
            <a:r>
              <a:rPr lang="en-US" dirty="0" smtClean="0"/>
              <a:t>)</a:t>
            </a:r>
            <a:endParaRPr lang="en-US" dirty="0"/>
          </a:p>
        </p:txBody>
      </p:sp>
    </p:spTree>
    <p:extLst>
      <p:ext uri="{BB962C8B-B14F-4D97-AF65-F5344CB8AC3E}">
        <p14:creationId xmlns:p14="http://schemas.microsoft.com/office/powerpoint/2010/main" val="132386203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smtClean="0"/>
              <a:t>Example </a:t>
            </a:r>
            <a:endParaRPr lang="en-US" dirty="0"/>
          </a:p>
        </p:txBody>
      </p:sp>
      <p:sp>
        <p:nvSpPr>
          <p:cNvPr id="3" name="내용 개체 틀 2"/>
          <p:cNvSpPr>
            <a:spLocks noGrp="1"/>
          </p:cNvSpPr>
          <p:nvPr>
            <p:ph idx="1"/>
          </p:nvPr>
        </p:nvSpPr>
        <p:spPr/>
        <p:txBody>
          <a:bodyPr/>
          <a:lstStyle/>
          <a:p>
            <a:pPr lvl="1"/>
            <a:r>
              <a:rPr lang="en-US" dirty="0" smtClean="0"/>
              <a:t>In our example, CP produces the following translated check, which it inserts after line 4 in Figure 1:</a:t>
            </a:r>
          </a:p>
          <a:p>
            <a:endParaRPr lang="en-US" dirty="0" smtClean="0"/>
          </a:p>
          <a:p>
            <a:endParaRPr lang="en-US" dirty="0"/>
          </a:p>
          <a:p>
            <a:pPr lvl="1"/>
            <a:r>
              <a:rPr lang="en-US" dirty="0" smtClean="0"/>
              <a:t>The generated patch evaluates the check and, if the input fails the check, exits application. The rationale is to exit the application before the integer overflow can occur.</a:t>
            </a:r>
          </a:p>
        </p:txBody>
      </p:sp>
      <p:pic>
        <p:nvPicPr>
          <p:cNvPr id="4098" name="Picture 2" descr="C:\Users\tsogo\OneDrive\Pictures\translatio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3276600"/>
            <a:ext cx="6515100" cy="990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473173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a:t>Example </a:t>
            </a:r>
          </a:p>
        </p:txBody>
      </p:sp>
      <p:pic>
        <p:nvPicPr>
          <p:cNvPr id="1026" name="Picture 2" descr="C:\Users\tsogo\OneDrive\Pictures\source code.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44637" y="1852928"/>
            <a:ext cx="6741548" cy="39040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692469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smtClean="0"/>
              <a:t>Example</a:t>
            </a:r>
            <a:endParaRPr lang="en-US" dirty="0"/>
          </a:p>
        </p:txBody>
      </p:sp>
      <p:sp>
        <p:nvSpPr>
          <p:cNvPr id="3" name="내용 개체 틀 2"/>
          <p:cNvSpPr>
            <a:spLocks noGrp="1"/>
          </p:cNvSpPr>
          <p:nvPr>
            <p:ph idx="1"/>
          </p:nvPr>
        </p:nvSpPr>
        <p:spPr/>
        <p:txBody>
          <a:bodyPr>
            <a:normAutofit fontScale="77500" lnSpcReduction="20000"/>
          </a:bodyPr>
          <a:lstStyle/>
          <a:p>
            <a:r>
              <a:rPr lang="en-US" dirty="0" smtClean="0"/>
              <a:t>Patch Validation:</a:t>
            </a:r>
          </a:p>
          <a:p>
            <a:pPr lvl="1"/>
            <a:r>
              <a:rPr lang="en-US" dirty="0" smtClean="0"/>
              <a:t>Finally, CP rebuilds </a:t>
            </a:r>
            <a:r>
              <a:rPr lang="en-US" dirty="0" err="1" smtClean="0"/>
              <a:t>CWebP</a:t>
            </a:r>
            <a:r>
              <a:rPr lang="en-US" dirty="0" smtClean="0"/>
              <a:t>, which now includes the generated patch, and subject the patch to a number of tests. </a:t>
            </a:r>
          </a:p>
          <a:p>
            <a:pPr lvl="1"/>
            <a:r>
              <a:rPr lang="en-US" dirty="0" smtClean="0"/>
              <a:t>First, it ensures the compilation process finished correctly. </a:t>
            </a:r>
          </a:p>
          <a:p>
            <a:pPr lvl="1"/>
            <a:r>
              <a:rPr lang="en-US" dirty="0" smtClean="0"/>
              <a:t>Second, it executes the patched version od </a:t>
            </a:r>
            <a:r>
              <a:rPr lang="en-US" dirty="0" err="1" smtClean="0"/>
              <a:t>CWebP</a:t>
            </a:r>
            <a:r>
              <a:rPr lang="en-US" dirty="0" smtClean="0"/>
              <a:t> on the error triggering input and checks that the input no longer triggers the error. </a:t>
            </a:r>
          </a:p>
          <a:p>
            <a:pPr lvl="1"/>
            <a:r>
              <a:rPr lang="en-US" dirty="0" smtClean="0"/>
              <a:t>Third, it runs a regression test that compares the output of the original application, on regression suite of inputs that the application is known to process correctly. </a:t>
            </a:r>
          </a:p>
          <a:p>
            <a:pPr lvl="1"/>
            <a:r>
              <a:rPr lang="en-US" dirty="0" smtClean="0"/>
              <a:t>Fourth,  CP runs patched version of the application through the DIODE error discovery tool to determine new error triggering inputs. In our example, DIODE finds no error triggering inputs.</a:t>
            </a:r>
            <a:endParaRPr lang="en-US" dirty="0"/>
          </a:p>
        </p:txBody>
      </p:sp>
    </p:spTree>
    <p:extLst>
      <p:ext uri="{BB962C8B-B14F-4D97-AF65-F5344CB8AC3E}">
        <p14:creationId xmlns:p14="http://schemas.microsoft.com/office/powerpoint/2010/main" val="379634767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a:t>Experimental Result</a:t>
            </a:r>
          </a:p>
        </p:txBody>
      </p:sp>
      <p:sp>
        <p:nvSpPr>
          <p:cNvPr id="3" name="내용 개체 틀 2"/>
          <p:cNvSpPr>
            <a:spLocks noGrp="1"/>
          </p:cNvSpPr>
          <p:nvPr>
            <p:ph idx="1"/>
          </p:nvPr>
        </p:nvSpPr>
        <p:spPr/>
        <p:txBody>
          <a:bodyPr>
            <a:normAutofit lnSpcReduction="10000"/>
          </a:bodyPr>
          <a:lstStyle/>
          <a:p>
            <a:r>
              <a:rPr lang="en-US" dirty="0" smtClean="0"/>
              <a:t>We evaluate CP on 10 errors in 7 recipient applications.</a:t>
            </a:r>
          </a:p>
          <a:p>
            <a:pPr lvl="1"/>
            <a:r>
              <a:rPr lang="en-US" dirty="0" smtClean="0"/>
              <a:t>Jasper 1.9 [11]</a:t>
            </a:r>
          </a:p>
          <a:p>
            <a:pPr lvl="1"/>
            <a:r>
              <a:rPr lang="en-US" dirty="0" smtClean="0"/>
              <a:t>Git2tiff 4.0.3 [9]</a:t>
            </a:r>
          </a:p>
          <a:p>
            <a:pPr lvl="1"/>
            <a:r>
              <a:rPr lang="en-US" dirty="0" err="1" smtClean="0"/>
              <a:t>CWebP</a:t>
            </a:r>
            <a:r>
              <a:rPr lang="en-US" dirty="0" smtClean="0"/>
              <a:t> 0.31 [1]</a:t>
            </a:r>
          </a:p>
          <a:p>
            <a:pPr lvl="1"/>
            <a:r>
              <a:rPr lang="en-US" dirty="0" err="1" smtClean="0"/>
              <a:t>Dillo</a:t>
            </a:r>
            <a:r>
              <a:rPr lang="en-US" dirty="0" smtClean="0"/>
              <a:t> 2.1 [2]</a:t>
            </a:r>
          </a:p>
          <a:p>
            <a:pPr lvl="1"/>
            <a:r>
              <a:rPr lang="en-US" dirty="0" err="1" smtClean="0"/>
              <a:t>Swplay</a:t>
            </a:r>
            <a:r>
              <a:rPr lang="en-US" dirty="0" smtClean="0"/>
              <a:t> 0.55 [7]</a:t>
            </a:r>
          </a:p>
          <a:p>
            <a:pPr lvl="1"/>
            <a:r>
              <a:rPr lang="en-US" dirty="0" smtClean="0"/>
              <a:t>Display 6.52-8 [8]</a:t>
            </a:r>
          </a:p>
          <a:p>
            <a:pPr lvl="1"/>
            <a:r>
              <a:rPr lang="en-US" dirty="0" err="1" smtClean="0"/>
              <a:t>Wireshark</a:t>
            </a:r>
            <a:r>
              <a:rPr lang="en-US" dirty="0" smtClean="0"/>
              <a:t> 1.4.14 [14]</a:t>
            </a:r>
            <a:endParaRPr lang="en-US" dirty="0"/>
          </a:p>
        </p:txBody>
      </p:sp>
    </p:spTree>
    <p:extLst>
      <p:ext uri="{BB962C8B-B14F-4D97-AF65-F5344CB8AC3E}">
        <p14:creationId xmlns:p14="http://schemas.microsoft.com/office/powerpoint/2010/main" val="945688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smtClean="0"/>
              <a:t>1. Introduction</a:t>
            </a:r>
            <a:endParaRPr lang="en-US" dirty="0"/>
          </a:p>
        </p:txBody>
      </p:sp>
      <p:sp>
        <p:nvSpPr>
          <p:cNvPr id="3" name="내용 개체 틀 2"/>
          <p:cNvSpPr>
            <a:spLocks noGrp="1"/>
          </p:cNvSpPr>
          <p:nvPr>
            <p:ph idx="1"/>
          </p:nvPr>
        </p:nvSpPr>
        <p:spPr/>
        <p:txBody>
          <a:bodyPr>
            <a:normAutofit fontScale="85000" lnSpcReduction="10000"/>
          </a:bodyPr>
          <a:lstStyle/>
          <a:p>
            <a:r>
              <a:rPr lang="en-US" dirty="0" smtClean="0"/>
              <a:t>1.1 The Code Phage (CP) Code Transfer System</a:t>
            </a:r>
          </a:p>
          <a:p>
            <a:r>
              <a:rPr lang="en-US" dirty="0" smtClean="0"/>
              <a:t>Code Phage (CP) that automatically eliminate errors in recipient software applications </a:t>
            </a:r>
            <a:r>
              <a:rPr lang="en-US" altLang="ko-KR" dirty="0" smtClean="0"/>
              <a:t>by</a:t>
            </a:r>
            <a:r>
              <a:rPr lang="ko-KR" altLang="en-US" dirty="0" smtClean="0"/>
              <a:t> </a:t>
            </a:r>
            <a:r>
              <a:rPr lang="en-US" altLang="ko-KR" dirty="0" smtClean="0"/>
              <a:t>finding correct code from the donor in to recipient.</a:t>
            </a:r>
            <a:endParaRPr lang="en-US" dirty="0" smtClean="0"/>
          </a:p>
          <a:p>
            <a:pPr lvl="1"/>
            <a:r>
              <a:rPr lang="en-US" dirty="0" smtClean="0"/>
              <a:t>Donor Selection: CP starts with an application and two inputs: input that triggers error and seed input that doesn’t trigger the error. Working with database of application that can read these inputs, it locates a donor that processes both inputs successfully. The hypothesis is that the donor contains a check, missing in recipient, that enables it to process error triggering input correctly.</a:t>
            </a:r>
            <a:endParaRPr lang="en-US" dirty="0"/>
          </a:p>
        </p:txBody>
      </p:sp>
    </p:spTree>
    <p:extLst>
      <p:ext uri="{BB962C8B-B14F-4D97-AF65-F5344CB8AC3E}">
        <p14:creationId xmlns:p14="http://schemas.microsoft.com/office/powerpoint/2010/main" val="171939824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a:t>Experimental Result</a:t>
            </a:r>
          </a:p>
        </p:txBody>
      </p:sp>
      <p:sp>
        <p:nvSpPr>
          <p:cNvPr id="3" name="내용 개체 틀 2"/>
          <p:cNvSpPr>
            <a:spLocks noGrp="1"/>
          </p:cNvSpPr>
          <p:nvPr>
            <p:ph idx="1"/>
          </p:nvPr>
        </p:nvSpPr>
        <p:spPr/>
        <p:txBody>
          <a:bodyPr/>
          <a:lstStyle/>
          <a:p>
            <a:r>
              <a:rPr lang="en-US" dirty="0" smtClean="0"/>
              <a:t>Donor applications </a:t>
            </a:r>
          </a:p>
          <a:p>
            <a:pPr lvl="1"/>
            <a:r>
              <a:rPr lang="en-US" dirty="0" smtClean="0"/>
              <a:t>FEH 2.9.3 [3]</a:t>
            </a:r>
          </a:p>
          <a:p>
            <a:pPr lvl="1"/>
            <a:r>
              <a:rPr lang="en-US" dirty="0" err="1"/>
              <a:t>m</a:t>
            </a:r>
            <a:r>
              <a:rPr lang="en-US" dirty="0" err="1" smtClean="0"/>
              <a:t>tpaint</a:t>
            </a:r>
            <a:r>
              <a:rPr lang="en-US" dirty="0" smtClean="0"/>
              <a:t> 3.4 [12]</a:t>
            </a:r>
          </a:p>
          <a:p>
            <a:pPr lvl="1"/>
            <a:r>
              <a:rPr lang="en-US" dirty="0" err="1"/>
              <a:t>V</a:t>
            </a:r>
            <a:r>
              <a:rPr lang="en-US" dirty="0" err="1" smtClean="0"/>
              <a:t>iewNoir</a:t>
            </a:r>
            <a:r>
              <a:rPr lang="en-US" dirty="0" smtClean="0"/>
              <a:t> 1.4 [8]</a:t>
            </a:r>
          </a:p>
          <a:p>
            <a:pPr lvl="1"/>
            <a:r>
              <a:rPr lang="en-US" dirty="0"/>
              <a:t>g</a:t>
            </a:r>
            <a:r>
              <a:rPr lang="en-US" dirty="0" smtClean="0"/>
              <a:t>nash 0.8.11 [10]</a:t>
            </a:r>
          </a:p>
          <a:p>
            <a:pPr lvl="1"/>
            <a:r>
              <a:rPr lang="en-US" dirty="0" err="1" smtClean="0"/>
              <a:t>OpenJpeg</a:t>
            </a:r>
            <a:r>
              <a:rPr lang="en-US" dirty="0" smtClean="0"/>
              <a:t> 1.5.2 [13]</a:t>
            </a:r>
          </a:p>
          <a:p>
            <a:pPr lvl="1"/>
            <a:r>
              <a:rPr lang="en-US" dirty="0" smtClean="0"/>
              <a:t>Display 6.5.2-9 [5]</a:t>
            </a:r>
          </a:p>
          <a:p>
            <a:pPr lvl="1"/>
            <a:r>
              <a:rPr lang="en-US" dirty="0" err="1" smtClean="0"/>
              <a:t>Wireshark</a:t>
            </a:r>
            <a:r>
              <a:rPr lang="en-US" dirty="0" smtClean="0"/>
              <a:t> 1.8.11 [14]</a:t>
            </a:r>
            <a:endParaRPr lang="en-US" dirty="0"/>
          </a:p>
        </p:txBody>
      </p:sp>
    </p:spTree>
    <p:extLst>
      <p:ext uri="{BB962C8B-B14F-4D97-AF65-F5344CB8AC3E}">
        <p14:creationId xmlns:p14="http://schemas.microsoft.com/office/powerpoint/2010/main" val="129874768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smtClean="0"/>
              <a:t>Experimental Result</a:t>
            </a:r>
            <a:endParaRPr lang="en-US" dirty="0"/>
          </a:p>
        </p:txBody>
      </p:sp>
      <p:pic>
        <p:nvPicPr>
          <p:cNvPr id="5122" name="Picture 2" descr="C:\Users\tsogo\OneDrive\Pictures\ex res.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6200" y="1600200"/>
            <a:ext cx="9000007" cy="4114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420468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smtClean="0"/>
              <a:t>Experimental Result</a:t>
            </a:r>
            <a:endParaRPr lang="en-US" dirty="0"/>
          </a:p>
        </p:txBody>
      </p:sp>
      <p:sp>
        <p:nvSpPr>
          <p:cNvPr id="3" name="내용 개체 틀 2"/>
          <p:cNvSpPr>
            <a:spLocks noGrp="1"/>
          </p:cNvSpPr>
          <p:nvPr>
            <p:ph idx="1"/>
          </p:nvPr>
        </p:nvSpPr>
        <p:spPr/>
        <p:txBody>
          <a:bodyPr>
            <a:normAutofit fontScale="55000" lnSpcReduction="20000"/>
          </a:bodyPr>
          <a:lstStyle/>
          <a:p>
            <a:r>
              <a:rPr lang="en-US" dirty="0" smtClean="0"/>
              <a:t>Recipient – Recipient application that contains error.</a:t>
            </a:r>
          </a:p>
          <a:p>
            <a:r>
              <a:rPr lang="en-US" dirty="0" smtClean="0"/>
              <a:t>Target – source code file and line where the vulnerability occurs.</a:t>
            </a:r>
          </a:p>
          <a:p>
            <a:r>
              <a:rPr lang="en-US" dirty="0" smtClean="0"/>
              <a:t>Donor – Donor application.</a:t>
            </a:r>
          </a:p>
          <a:p>
            <a:r>
              <a:rPr lang="en-US" dirty="0" smtClean="0"/>
              <a:t>Patch Time – Amount of the time that CP required to generate the patch </a:t>
            </a:r>
          </a:p>
          <a:p>
            <a:r>
              <a:rPr lang="en-US" dirty="0" smtClean="0"/>
              <a:t>Relevant Branches – Number of branches that depend on relevant value.</a:t>
            </a:r>
          </a:p>
          <a:p>
            <a:r>
              <a:rPr lang="en-US" dirty="0" smtClean="0"/>
              <a:t>Flipped Branches – Number of branches that take different directions for the seed and error triggering inputs.</a:t>
            </a:r>
          </a:p>
          <a:p>
            <a:r>
              <a:rPr lang="en-US" dirty="0" smtClean="0"/>
              <a:t>Used Checks – Number of checks that CP transferred to eliminate error.</a:t>
            </a:r>
          </a:p>
          <a:p>
            <a:r>
              <a:rPr lang="en-US" dirty="0" smtClean="0"/>
              <a:t>Candidate Insertion Points – X – Y – Z = W</a:t>
            </a:r>
          </a:p>
          <a:p>
            <a:pPr lvl="1"/>
            <a:r>
              <a:rPr lang="en-US" dirty="0"/>
              <a:t>X – Number of candidate insertion points.</a:t>
            </a:r>
          </a:p>
          <a:p>
            <a:pPr lvl="1"/>
            <a:r>
              <a:rPr lang="en-US" dirty="0"/>
              <a:t>Y – Number of unstable points.</a:t>
            </a:r>
          </a:p>
          <a:p>
            <a:pPr lvl="1"/>
            <a:r>
              <a:rPr lang="en-US" dirty="0"/>
              <a:t>Z – Number of insertion point at which CP was unable to translate the patch.</a:t>
            </a:r>
          </a:p>
          <a:p>
            <a:pPr lvl="1"/>
            <a:r>
              <a:rPr lang="en-US" dirty="0"/>
              <a:t>W – Number of points at which CP is able to insert a successfully translated patch</a:t>
            </a:r>
            <a:r>
              <a:rPr lang="en-US" dirty="0" smtClean="0"/>
              <a:t>.</a:t>
            </a:r>
          </a:p>
          <a:p>
            <a:r>
              <a:rPr lang="en-US" dirty="0" smtClean="0"/>
              <a:t>Check Size – X -&gt; Y</a:t>
            </a:r>
          </a:p>
          <a:p>
            <a:pPr lvl="1"/>
            <a:r>
              <a:rPr lang="en-US" dirty="0" smtClean="0"/>
              <a:t>X – Number of operations in the excised application independent representation of the check.</a:t>
            </a:r>
          </a:p>
          <a:p>
            <a:pPr lvl="1"/>
            <a:r>
              <a:rPr lang="en-US" dirty="0" smtClean="0"/>
              <a:t>Y – Number of operations in the translated check as it is inserted into recipient</a:t>
            </a:r>
          </a:p>
          <a:p>
            <a:pPr marL="457200" lvl="1" indent="0">
              <a:buNone/>
            </a:pPr>
            <a:endParaRPr lang="en-US" dirty="0" smtClean="0"/>
          </a:p>
        </p:txBody>
      </p:sp>
    </p:spTree>
    <p:extLst>
      <p:ext uri="{BB962C8B-B14F-4D97-AF65-F5344CB8AC3E}">
        <p14:creationId xmlns:p14="http://schemas.microsoft.com/office/powerpoint/2010/main" val="68986740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a:t>Conclusion</a:t>
            </a:r>
          </a:p>
        </p:txBody>
      </p:sp>
      <p:sp>
        <p:nvSpPr>
          <p:cNvPr id="3" name="내용 개체 틀 2"/>
          <p:cNvSpPr>
            <a:spLocks noGrp="1"/>
          </p:cNvSpPr>
          <p:nvPr>
            <p:ph idx="1"/>
          </p:nvPr>
        </p:nvSpPr>
        <p:spPr/>
        <p:txBody>
          <a:bodyPr>
            <a:normAutofit fontScale="92500" lnSpcReduction="10000"/>
          </a:bodyPr>
          <a:lstStyle/>
          <a:p>
            <a:r>
              <a:rPr lang="en-US" dirty="0"/>
              <a:t>Our manual evaluation of the patches indicates that</a:t>
            </a:r>
          </a:p>
          <a:p>
            <a:pPr lvl="1"/>
            <a:r>
              <a:rPr lang="en-US" dirty="0"/>
              <a:t>They all completely eliminate the target error</a:t>
            </a:r>
          </a:p>
          <a:p>
            <a:pPr lvl="1"/>
            <a:r>
              <a:rPr lang="en-US" dirty="0"/>
              <a:t>They don’t affect computation unrelated to the error</a:t>
            </a:r>
          </a:p>
          <a:p>
            <a:r>
              <a:rPr lang="en-US" dirty="0"/>
              <a:t>We present a new and, first technique for automatically transferring code between systems to eliminates errors</a:t>
            </a:r>
            <a:r>
              <a:rPr lang="en-US" dirty="0" smtClean="0"/>
              <a:t>.</a:t>
            </a:r>
          </a:p>
          <a:p>
            <a:r>
              <a:rPr lang="en-US" dirty="0"/>
              <a:t>We hope this research will inspire other techniques that identify and combine the best aspects of multiple system.</a:t>
            </a:r>
          </a:p>
          <a:p>
            <a:endParaRPr lang="en-US" dirty="0"/>
          </a:p>
          <a:p>
            <a:endParaRPr lang="en-US" dirty="0" smtClean="0"/>
          </a:p>
          <a:p>
            <a:endParaRPr lang="en-US" dirty="0" smtClean="0"/>
          </a:p>
          <a:p>
            <a:pPr lvl="1"/>
            <a:endParaRPr lang="en-US" dirty="0"/>
          </a:p>
        </p:txBody>
      </p:sp>
    </p:spTree>
    <p:extLst>
      <p:ext uri="{BB962C8B-B14F-4D97-AF65-F5344CB8AC3E}">
        <p14:creationId xmlns:p14="http://schemas.microsoft.com/office/powerpoint/2010/main" val="36072323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smtClean="0"/>
              <a:t>1. Introduction</a:t>
            </a:r>
            <a:endParaRPr lang="en-US" dirty="0"/>
          </a:p>
        </p:txBody>
      </p:sp>
      <p:sp>
        <p:nvSpPr>
          <p:cNvPr id="3" name="내용 개체 틀 2"/>
          <p:cNvSpPr>
            <a:spLocks noGrp="1"/>
          </p:cNvSpPr>
          <p:nvPr>
            <p:ph idx="1"/>
          </p:nvPr>
        </p:nvSpPr>
        <p:spPr/>
        <p:txBody>
          <a:bodyPr/>
          <a:lstStyle/>
          <a:p>
            <a:pPr lvl="1"/>
            <a:r>
              <a:rPr lang="en-US" dirty="0" smtClean="0"/>
              <a:t>Candidate Check Discovery: CP analyzes the executed conditional branches that take different directions for the seed and error triggering input. The hypothesis is that if the check eliminates the error, the seed input will pass the check but the error triggering input will fail the check.</a:t>
            </a:r>
            <a:endParaRPr lang="en-US" dirty="0"/>
          </a:p>
        </p:txBody>
      </p:sp>
    </p:spTree>
    <p:extLst>
      <p:ext uri="{BB962C8B-B14F-4D97-AF65-F5344CB8AC3E}">
        <p14:creationId xmlns:p14="http://schemas.microsoft.com/office/powerpoint/2010/main" val="37369082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smtClean="0"/>
              <a:t>1. Introduction</a:t>
            </a:r>
            <a:endParaRPr lang="en-US" dirty="0"/>
          </a:p>
        </p:txBody>
      </p:sp>
      <p:sp>
        <p:nvSpPr>
          <p:cNvPr id="3" name="내용 개체 틀 2"/>
          <p:cNvSpPr>
            <a:spLocks noGrp="1"/>
          </p:cNvSpPr>
          <p:nvPr>
            <p:ph idx="1"/>
          </p:nvPr>
        </p:nvSpPr>
        <p:spPr/>
        <p:txBody>
          <a:bodyPr/>
          <a:lstStyle/>
          <a:p>
            <a:pPr lvl="1"/>
            <a:r>
              <a:rPr lang="en-US" dirty="0" smtClean="0"/>
              <a:t>Patch Excision: CP performs an instrumented execution of the donor on the error triggering input to obtain a symbolic expression tree that expresses the check as a function of the input fields that determine its value. This execution translates the check from the data structures and name space of the donor into an application independent representation suitable for insertion into another application.</a:t>
            </a:r>
            <a:endParaRPr lang="en-US" dirty="0"/>
          </a:p>
        </p:txBody>
      </p:sp>
    </p:spTree>
    <p:extLst>
      <p:ext uri="{BB962C8B-B14F-4D97-AF65-F5344CB8AC3E}">
        <p14:creationId xmlns:p14="http://schemas.microsoft.com/office/powerpoint/2010/main" val="7872688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smtClean="0"/>
              <a:t>1. Introduction</a:t>
            </a:r>
            <a:endParaRPr lang="en-US" dirty="0"/>
          </a:p>
        </p:txBody>
      </p:sp>
      <p:sp>
        <p:nvSpPr>
          <p:cNvPr id="3" name="내용 개체 틀 2"/>
          <p:cNvSpPr>
            <a:spLocks noGrp="1"/>
          </p:cNvSpPr>
          <p:nvPr>
            <p:ph idx="1"/>
          </p:nvPr>
        </p:nvSpPr>
        <p:spPr/>
        <p:txBody>
          <a:bodyPr>
            <a:normAutofit fontScale="92500" lnSpcReduction="20000"/>
          </a:bodyPr>
          <a:lstStyle/>
          <a:p>
            <a:r>
              <a:rPr lang="en-US" dirty="0" smtClean="0"/>
              <a:t>Patch Insertion: CP next uses an instrumented execution of the recipient on the seed input to find candidate insertion points at which all of the input fields in the excised check are available as recipient program expressions. At each such point, it is possible to translate the check from the application independent representation into the data structures and name space of the recipient. </a:t>
            </a:r>
          </a:p>
          <a:p>
            <a:r>
              <a:rPr lang="en-US" dirty="0" smtClean="0"/>
              <a:t>This translation, in effect, inserts the excised check in to the recipient. </a:t>
            </a:r>
            <a:endParaRPr lang="en-US" dirty="0"/>
          </a:p>
        </p:txBody>
      </p:sp>
    </p:spTree>
    <p:extLst>
      <p:ext uri="{BB962C8B-B14F-4D97-AF65-F5344CB8AC3E}">
        <p14:creationId xmlns:p14="http://schemas.microsoft.com/office/powerpoint/2010/main" val="40389320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smtClean="0"/>
              <a:t>1. Introduction</a:t>
            </a:r>
            <a:endParaRPr lang="en-US" dirty="0"/>
          </a:p>
        </p:txBody>
      </p:sp>
      <p:sp>
        <p:nvSpPr>
          <p:cNvPr id="3" name="내용 개체 틀 2"/>
          <p:cNvSpPr>
            <a:spLocks noGrp="1"/>
          </p:cNvSpPr>
          <p:nvPr>
            <p:ph idx="1"/>
          </p:nvPr>
        </p:nvSpPr>
        <p:spPr/>
        <p:txBody>
          <a:bodyPr/>
          <a:lstStyle/>
          <a:p>
            <a:pPr lvl="1"/>
            <a:r>
              <a:rPr lang="en-US" dirty="0" smtClean="0"/>
              <a:t>Patch Validation: CP inserts the translated check in to the recipient at each candidate insertion point in turn, then attempts to validate patch.</a:t>
            </a:r>
          </a:p>
          <a:p>
            <a:pPr lvl="1"/>
            <a:r>
              <a:rPr lang="en-US" dirty="0" smtClean="0"/>
              <a:t>Retry: If the validation fails, CP tries other candidate insertion points, other candidate checks, and other donors.</a:t>
            </a:r>
          </a:p>
          <a:p>
            <a:pPr marL="457200" lvl="1" indent="0">
              <a:buNone/>
            </a:pPr>
            <a:r>
              <a:rPr lang="en-US" dirty="0" smtClean="0"/>
              <a:t>If the transferred check detects an input that may trigger the error, it exits the application before error occur.</a:t>
            </a:r>
          </a:p>
        </p:txBody>
      </p:sp>
    </p:spTree>
    <p:extLst>
      <p:ext uri="{BB962C8B-B14F-4D97-AF65-F5344CB8AC3E}">
        <p14:creationId xmlns:p14="http://schemas.microsoft.com/office/powerpoint/2010/main" val="37411633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smtClean="0"/>
              <a:t>1.2 Usage Scenarios</a:t>
            </a:r>
            <a:endParaRPr lang="en-US" dirty="0"/>
          </a:p>
        </p:txBody>
      </p:sp>
      <p:sp>
        <p:nvSpPr>
          <p:cNvPr id="3" name="내용 개체 틀 2"/>
          <p:cNvSpPr>
            <a:spLocks noGrp="1"/>
          </p:cNvSpPr>
          <p:nvPr>
            <p:ph idx="1"/>
          </p:nvPr>
        </p:nvSpPr>
        <p:spPr/>
        <p:txBody>
          <a:bodyPr/>
          <a:lstStyle/>
          <a:p>
            <a:r>
              <a:rPr lang="en-US" dirty="0" smtClean="0"/>
              <a:t>Proprietary Donors: </a:t>
            </a:r>
          </a:p>
          <a:p>
            <a:pPr lvl="1"/>
            <a:r>
              <a:rPr lang="en-US" dirty="0" smtClean="0"/>
              <a:t>The CP donor analysis operates directly on stripped binaries with no need for source code or symbolic information. CP can use arbitrary binaries, including closed-source proprietary binaries, as donors for other applications.</a:t>
            </a:r>
            <a:endParaRPr lang="en-US" dirty="0"/>
          </a:p>
        </p:txBody>
      </p:sp>
    </p:spTree>
    <p:extLst>
      <p:ext uri="{BB962C8B-B14F-4D97-AF65-F5344CB8AC3E}">
        <p14:creationId xmlns:p14="http://schemas.microsoft.com/office/powerpoint/2010/main" val="1795352745"/>
      </p:ext>
    </p:extLst>
  </p:cSld>
  <p:clrMapOvr>
    <a:masterClrMapping/>
  </p:clrMapOvr>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2080</TotalTime>
  <Words>2823</Words>
  <Application>Microsoft Office PowerPoint</Application>
  <PresentationFormat>화면 슬라이드 쇼(4:3)</PresentationFormat>
  <Paragraphs>180</Paragraphs>
  <Slides>43</Slides>
  <Notes>1</Notes>
  <HiddenSlides>0</HiddenSlides>
  <MMClips>0</MMClips>
  <ScaleCrop>false</ScaleCrop>
  <HeadingPairs>
    <vt:vector size="4" baseType="variant">
      <vt:variant>
        <vt:lpstr>테마</vt:lpstr>
      </vt:variant>
      <vt:variant>
        <vt:i4>1</vt:i4>
      </vt:variant>
      <vt:variant>
        <vt:lpstr>슬라이드 제목</vt:lpstr>
      </vt:variant>
      <vt:variant>
        <vt:i4>43</vt:i4>
      </vt:variant>
    </vt:vector>
  </HeadingPairs>
  <TitlesOfParts>
    <vt:vector size="44" baseType="lpstr">
      <vt:lpstr>Office 테마</vt:lpstr>
      <vt:lpstr>Automatic Error Elimination by Horizontal Code Transfer Across Multiple Applications</vt:lpstr>
      <vt:lpstr>Context</vt:lpstr>
      <vt:lpstr>Abstract</vt:lpstr>
      <vt:lpstr>1. Introduction</vt:lpstr>
      <vt:lpstr>1. Introduction</vt:lpstr>
      <vt:lpstr>1. Introduction</vt:lpstr>
      <vt:lpstr>1. Introduction</vt:lpstr>
      <vt:lpstr>1. Introduction</vt:lpstr>
      <vt:lpstr>1.2 Usage Scenarios</vt:lpstr>
      <vt:lpstr>1.2 Usage Scenarios</vt:lpstr>
      <vt:lpstr>1.2 Usage Scenarios</vt:lpstr>
      <vt:lpstr>1.2 Usage Scenarios</vt:lpstr>
      <vt:lpstr>1.2 Usage Scenarios</vt:lpstr>
      <vt:lpstr>Contributions</vt:lpstr>
      <vt:lpstr>Contributions</vt:lpstr>
      <vt:lpstr>Contributions</vt:lpstr>
      <vt:lpstr>Contributions</vt:lpstr>
      <vt:lpstr>Contributions </vt:lpstr>
      <vt:lpstr>Contributions </vt:lpstr>
      <vt:lpstr>Example</vt:lpstr>
      <vt:lpstr>Example</vt:lpstr>
      <vt:lpstr>Example</vt:lpstr>
      <vt:lpstr>Example</vt:lpstr>
      <vt:lpstr>Example </vt:lpstr>
      <vt:lpstr>Example</vt:lpstr>
      <vt:lpstr>Example</vt:lpstr>
      <vt:lpstr>Example </vt:lpstr>
      <vt:lpstr>Example </vt:lpstr>
      <vt:lpstr>Example </vt:lpstr>
      <vt:lpstr>PowerPoint 프레젠테이션</vt:lpstr>
      <vt:lpstr>Example</vt:lpstr>
      <vt:lpstr>Example</vt:lpstr>
      <vt:lpstr>Example </vt:lpstr>
      <vt:lpstr>Example </vt:lpstr>
      <vt:lpstr>Design and Implementation</vt:lpstr>
      <vt:lpstr>Example </vt:lpstr>
      <vt:lpstr>Example </vt:lpstr>
      <vt:lpstr>Example</vt:lpstr>
      <vt:lpstr>Experimental Result</vt:lpstr>
      <vt:lpstr>Experimental Result</vt:lpstr>
      <vt:lpstr>Experimental Result</vt:lpstr>
      <vt:lpstr>Experimental Result</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Automatic Error Elimination by Horizontal Code Transfer Across Multiple Applications</dc:title>
  <dc:creator>Munkhbaatar Tsog</dc:creator>
  <cp:lastModifiedBy>Munkhbaatar Tsog</cp:lastModifiedBy>
  <cp:revision>77</cp:revision>
  <dcterms:created xsi:type="dcterms:W3CDTF">2018-04-18T06:22:09Z</dcterms:created>
  <dcterms:modified xsi:type="dcterms:W3CDTF">2018-05-03T10:45:41Z</dcterms:modified>
</cp:coreProperties>
</file>