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2"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D0E7"/>
    <a:srgbClr val="F1B9DE"/>
    <a:srgbClr val="576BFB"/>
    <a:srgbClr val="C0EC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3555" autoAdjust="0"/>
  </p:normalViewPr>
  <p:slideViewPr>
    <p:cSldViewPr snapToGrid="0">
      <p:cViewPr varScale="1">
        <p:scale>
          <a:sx n="108" d="100"/>
          <a:sy n="108" d="100"/>
        </p:scale>
        <p:origin x="141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A7C8E-90B1-3349-A969-7B5D47DECC3A}" type="datetimeFigureOut">
              <a:rPr lang="en-US" smtClean="0"/>
              <a:t>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7093B-52D3-4949-AB97-1055C3A3AEE5}" type="slidenum">
              <a:rPr lang="en-US" smtClean="0"/>
              <a:t>‹#›</a:t>
            </a:fld>
            <a:endParaRPr lang="en-US"/>
          </a:p>
        </p:txBody>
      </p:sp>
    </p:spTree>
    <p:extLst>
      <p:ext uri="{BB962C8B-B14F-4D97-AF65-F5344CB8AC3E}">
        <p14:creationId xmlns:p14="http://schemas.microsoft.com/office/powerpoint/2010/main" val="293207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The developers first need to understand this bug report by reading the relevant code together with this report:</a:t>
            </a:r>
          </a:p>
          <a:p>
            <a:r>
              <a:rPr lang="en-US" altLang="ko-KR" dirty="0"/>
              <a:t>The developers then need to check out the buggy version, modify the buggy code to fix the bug, and generate the patch that can be applied to the shared source code repository.</a:t>
            </a: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3</a:t>
            </a:fld>
            <a:endParaRPr lang="en-US"/>
          </a:p>
        </p:txBody>
      </p:sp>
    </p:spTree>
    <p:extLst>
      <p:ext uri="{BB962C8B-B14F-4D97-AF65-F5344CB8AC3E}">
        <p14:creationId xmlns:p14="http://schemas.microsoft.com/office/powerpoint/2010/main" val="1202057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12</a:t>
            </a:fld>
            <a:endParaRPr lang="en-US"/>
          </a:p>
        </p:txBody>
      </p:sp>
    </p:spTree>
    <p:extLst>
      <p:ext uri="{BB962C8B-B14F-4D97-AF65-F5344CB8AC3E}">
        <p14:creationId xmlns:p14="http://schemas.microsoft.com/office/powerpoint/2010/main" val="2002039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13</a:t>
            </a:fld>
            <a:endParaRPr lang="en-US"/>
          </a:p>
        </p:txBody>
      </p:sp>
    </p:spTree>
    <p:extLst>
      <p:ext uri="{BB962C8B-B14F-4D97-AF65-F5344CB8AC3E}">
        <p14:creationId xmlns:p14="http://schemas.microsoft.com/office/powerpoint/2010/main" val="3534393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dirty="0"/>
              <a:t>One independent classifier is built for each bug type; therefore, building classifiers for new bug types do not affect the accuracy of the existing classifiers.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dirty="0"/>
              <a:t>A typical bug report contains: a Summary, the Report Submission Time, the Version of the buggy software, the Component, the Priority and Severity, a free-form Initial Report of the bug, and zero to many free-form Follow-up Reports following the Initial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i="0" kern="1200" dirty="0">
                <a:solidFill>
                  <a:schemeClr val="tx1"/>
                </a:solidFill>
                <a:effectLst/>
                <a:latin typeface="+mn-lt"/>
                <a:ea typeface="+mn-ea"/>
                <a:cs typeface="+mn-cs"/>
              </a:rPr>
              <a:t>ag of Words </a:t>
            </a:r>
            <a:r>
              <a:rPr lang="ko-KR" altLang="en-US" sz="1200" b="0" i="0" kern="1200" dirty="0">
                <a:solidFill>
                  <a:schemeClr val="tx1"/>
                </a:solidFill>
                <a:effectLst/>
                <a:latin typeface="+mn-lt"/>
                <a:ea typeface="+mn-ea"/>
                <a:cs typeface="+mn-cs"/>
              </a:rPr>
              <a:t>기법은 문서</a:t>
            </a:r>
            <a:r>
              <a:rPr lang="en-US" altLang="ko-KR" sz="1200" b="0" i="0" kern="1200" dirty="0">
                <a:solidFill>
                  <a:schemeClr val="tx1"/>
                </a:solidFill>
                <a:effectLst/>
                <a:latin typeface="+mn-lt"/>
                <a:ea typeface="+mn-ea"/>
                <a:cs typeface="+mn-cs"/>
              </a:rPr>
              <a:t>(document)</a:t>
            </a:r>
            <a:r>
              <a:rPr lang="ko-KR" altLang="en-US" sz="1200" b="0" i="0" kern="1200" dirty="0">
                <a:solidFill>
                  <a:schemeClr val="tx1"/>
                </a:solidFill>
                <a:effectLst/>
                <a:latin typeface="+mn-lt"/>
                <a:ea typeface="+mn-ea"/>
                <a:cs typeface="+mn-cs"/>
              </a:rPr>
              <a:t>를 자동으로 분류하기 위한 </a:t>
            </a:r>
            <a:r>
              <a:rPr lang="ko-KR" altLang="en-US" sz="1200" b="0" i="0" kern="1200" dirty="0" err="1">
                <a:solidFill>
                  <a:schemeClr val="tx1"/>
                </a:solidFill>
                <a:effectLst/>
                <a:latin typeface="+mn-lt"/>
                <a:ea typeface="+mn-ea"/>
                <a:cs typeface="+mn-cs"/>
              </a:rPr>
              <a:t>방법중</a:t>
            </a:r>
            <a:r>
              <a:rPr lang="ko-KR" altLang="en-US" sz="1200" b="0" i="0" kern="1200" dirty="0">
                <a:solidFill>
                  <a:schemeClr val="tx1"/>
                </a:solidFill>
                <a:effectLst/>
                <a:latin typeface="+mn-lt"/>
                <a:ea typeface="+mn-ea"/>
                <a:cs typeface="+mn-cs"/>
              </a:rPr>
              <a:t> 하나로서</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글에 포함된 단어</a:t>
            </a:r>
            <a:r>
              <a:rPr lang="en-US" altLang="ko-KR" sz="1200" b="0" i="0" kern="1200" dirty="0">
                <a:solidFill>
                  <a:schemeClr val="tx1"/>
                </a:solidFill>
                <a:effectLst/>
                <a:latin typeface="+mn-lt"/>
                <a:ea typeface="+mn-ea"/>
                <a:cs typeface="+mn-cs"/>
              </a:rPr>
              <a:t>(word)</a:t>
            </a:r>
            <a:r>
              <a:rPr lang="ko-KR" altLang="en-US" sz="1200" b="0" i="0" kern="1200" dirty="0">
                <a:solidFill>
                  <a:schemeClr val="tx1"/>
                </a:solidFill>
                <a:effectLst/>
                <a:latin typeface="+mn-lt"/>
                <a:ea typeface="+mn-ea"/>
                <a:cs typeface="+mn-cs"/>
              </a:rPr>
              <a:t>들의 분포를 보고 이 문서가 어떤 종류의 문서인지를 판단하는 기법을 지칭한다</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예를 들어</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어떤 문서에서 </a:t>
            </a:r>
            <a:r>
              <a:rPr lang="en-US" altLang="ko-KR" sz="1200" b="0" i="0" kern="1200" dirty="0">
                <a:solidFill>
                  <a:schemeClr val="tx1"/>
                </a:solidFill>
                <a:effectLst/>
                <a:latin typeface="+mn-lt"/>
                <a:ea typeface="+mn-ea"/>
                <a:cs typeface="+mn-cs"/>
              </a:rPr>
              <a:t>'</a:t>
            </a:r>
            <a:r>
              <a:rPr lang="ko-KR" altLang="en-US" sz="1200" b="0" i="0" kern="1200" dirty="0">
                <a:solidFill>
                  <a:schemeClr val="tx1"/>
                </a:solidFill>
                <a:effectLst/>
                <a:latin typeface="+mn-lt"/>
                <a:ea typeface="+mn-ea"/>
                <a:cs typeface="+mn-cs"/>
              </a:rPr>
              <a:t>환율</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주가</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금리</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등의 단어가 많이 나온다면 이 문서는 경제학에 관련된 문서로 분류하고 </a:t>
            </a:r>
            <a:r>
              <a:rPr lang="en-US" altLang="ko-KR" sz="1200" b="0" i="0" kern="1200" dirty="0">
                <a:solidFill>
                  <a:schemeClr val="tx1"/>
                </a:solidFill>
                <a:effectLst/>
                <a:latin typeface="+mn-lt"/>
                <a:ea typeface="+mn-ea"/>
                <a:cs typeface="+mn-cs"/>
              </a:rPr>
              <a:t>'</a:t>
            </a:r>
            <a:r>
              <a:rPr lang="ko-KR" altLang="en-US" sz="1200" b="0" i="0" kern="1200" dirty="0">
                <a:solidFill>
                  <a:schemeClr val="tx1"/>
                </a:solidFill>
                <a:effectLst/>
                <a:latin typeface="+mn-lt"/>
                <a:ea typeface="+mn-ea"/>
                <a:cs typeface="+mn-cs"/>
              </a:rPr>
              <a:t>역광</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노출</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구도</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등의 단어가 많다면 사진학에 대한 문서로 분류하는 방식이다</a:t>
            </a:r>
            <a:r>
              <a:rPr lang="en-US" altLang="ko-KR" sz="1200" b="0" i="0" kern="1200" dirty="0">
                <a:solidFill>
                  <a:schemeClr val="tx1"/>
                </a:solidFill>
                <a:effectLst/>
                <a:latin typeface="+mn-lt"/>
                <a:ea typeface="+mn-ea"/>
                <a:cs typeface="+mn-cs"/>
              </a:rPr>
              <a:t>.</a:t>
            </a: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14</a:t>
            </a:fld>
            <a:endParaRPr lang="en-US"/>
          </a:p>
        </p:txBody>
      </p:sp>
    </p:spTree>
    <p:extLst>
      <p:ext uri="{BB962C8B-B14F-4D97-AF65-F5344CB8AC3E}">
        <p14:creationId xmlns:p14="http://schemas.microsoft.com/office/powerpoint/2010/main" val="1254310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i="0" kern="1200" dirty="0">
                <a:solidFill>
                  <a:schemeClr val="tx1"/>
                </a:solidFill>
                <a:effectLst/>
                <a:latin typeface="+mn-lt"/>
                <a:ea typeface="+mn-ea"/>
                <a:cs typeface="+mn-cs"/>
              </a:rPr>
              <a:t>K-fold CV(cross-validation) </a:t>
            </a:r>
            <a:r>
              <a:rPr lang="ko-KR" altLang="en-US" sz="1200" b="0" i="0" kern="1200" dirty="0">
                <a:solidFill>
                  <a:schemeClr val="tx1"/>
                </a:solidFill>
                <a:effectLst/>
                <a:latin typeface="+mn-lt"/>
                <a:ea typeface="+mn-ea"/>
                <a:cs typeface="+mn-cs"/>
              </a:rPr>
              <a:t>방법은 데이터 셋을 </a:t>
            </a:r>
            <a:r>
              <a:rPr lang="en-US" altLang="ko-KR" sz="1200" b="0" i="0" kern="1200" dirty="0">
                <a:solidFill>
                  <a:schemeClr val="tx1"/>
                </a:solidFill>
                <a:effectLst/>
                <a:latin typeface="+mn-lt"/>
                <a:ea typeface="+mn-ea"/>
                <a:cs typeface="+mn-cs"/>
              </a:rPr>
              <a:t>K</a:t>
            </a:r>
            <a:r>
              <a:rPr lang="ko-KR" altLang="en-US" sz="1200" b="0" i="0" kern="1200" dirty="0">
                <a:solidFill>
                  <a:schemeClr val="tx1"/>
                </a:solidFill>
                <a:effectLst/>
                <a:latin typeface="+mn-lt"/>
                <a:ea typeface="+mn-ea"/>
                <a:cs typeface="+mn-cs"/>
              </a:rPr>
              <a:t>개의 </a:t>
            </a:r>
            <a:r>
              <a:rPr lang="en-US" altLang="ko-KR" sz="1200" b="0" i="0" kern="1200" dirty="0">
                <a:solidFill>
                  <a:schemeClr val="tx1"/>
                </a:solidFill>
                <a:effectLst/>
                <a:latin typeface="+mn-lt"/>
                <a:ea typeface="+mn-ea"/>
                <a:cs typeface="+mn-cs"/>
              </a:rPr>
              <a:t>sub-set</a:t>
            </a:r>
            <a:r>
              <a:rPr lang="ko-KR" altLang="en-US" sz="1200" b="0" i="0" kern="1200" dirty="0">
                <a:solidFill>
                  <a:schemeClr val="tx1"/>
                </a:solidFill>
                <a:effectLst/>
                <a:latin typeface="+mn-lt"/>
                <a:ea typeface="+mn-ea"/>
                <a:cs typeface="+mn-cs"/>
              </a:rPr>
              <a:t>로 분리하는 방법이다</a:t>
            </a:r>
            <a:r>
              <a:rPr lang="en-US" altLang="ko-KR" sz="1200" b="0" i="0" kern="1200" dirty="0">
                <a:solidFill>
                  <a:schemeClr val="tx1"/>
                </a:solidFill>
                <a:effectLst/>
                <a:latin typeface="+mn-lt"/>
                <a:ea typeface="+mn-ea"/>
                <a:cs typeface="+mn-cs"/>
              </a:rPr>
              <a:t>. </a:t>
            </a:r>
            <a:r>
              <a:rPr lang="ko-KR" altLang="en-US" sz="1200" b="0" i="0" kern="1200" dirty="0">
                <a:solidFill>
                  <a:schemeClr val="tx1"/>
                </a:solidFill>
                <a:effectLst/>
                <a:latin typeface="+mn-lt"/>
                <a:ea typeface="+mn-ea"/>
                <a:cs typeface="+mn-cs"/>
              </a:rPr>
              <a:t>분리된 </a:t>
            </a:r>
            <a:r>
              <a:rPr lang="en-US" altLang="ko-KR" sz="1200" b="0" i="0" kern="1200" dirty="0">
                <a:solidFill>
                  <a:schemeClr val="tx1"/>
                </a:solidFill>
                <a:effectLst/>
                <a:latin typeface="+mn-lt"/>
                <a:ea typeface="+mn-ea"/>
                <a:cs typeface="+mn-cs"/>
              </a:rPr>
              <a:t>K</a:t>
            </a:r>
            <a:r>
              <a:rPr lang="ko-KR" altLang="en-US" sz="1200" b="0" i="0" kern="1200" dirty="0">
                <a:solidFill>
                  <a:schemeClr val="tx1"/>
                </a:solidFill>
                <a:effectLst/>
                <a:latin typeface="+mn-lt"/>
                <a:ea typeface="+mn-ea"/>
                <a:cs typeface="+mn-cs"/>
              </a:rPr>
              <a:t>개의 </a:t>
            </a:r>
            <a:r>
              <a:rPr lang="en-US" altLang="ko-KR" sz="1200" b="0" i="0" kern="1200" dirty="0">
                <a:solidFill>
                  <a:schemeClr val="tx1"/>
                </a:solidFill>
                <a:effectLst/>
                <a:latin typeface="+mn-lt"/>
                <a:ea typeface="+mn-ea"/>
                <a:cs typeface="+mn-cs"/>
              </a:rPr>
              <a:t>sub-set </a:t>
            </a:r>
            <a:r>
              <a:rPr lang="ko-KR" altLang="en-US" sz="1200" b="0" i="0" kern="1200" dirty="0">
                <a:solidFill>
                  <a:schemeClr val="tx1"/>
                </a:solidFill>
                <a:effectLst/>
                <a:latin typeface="+mn-lt"/>
                <a:ea typeface="+mn-ea"/>
                <a:cs typeface="+mn-cs"/>
              </a:rPr>
              <a:t>중 하나만 제외한 </a:t>
            </a:r>
            <a:r>
              <a:rPr lang="en-US" altLang="ko-KR" sz="1200" b="0" i="0" kern="1200" dirty="0">
                <a:solidFill>
                  <a:schemeClr val="tx1"/>
                </a:solidFill>
                <a:effectLst/>
                <a:latin typeface="+mn-lt"/>
                <a:ea typeface="+mn-ea"/>
                <a:cs typeface="+mn-cs"/>
              </a:rPr>
              <a:t>K-1</a:t>
            </a:r>
            <a:r>
              <a:rPr lang="ko-KR" altLang="en-US" sz="1200" b="0" i="0" kern="1200" dirty="0">
                <a:solidFill>
                  <a:schemeClr val="tx1"/>
                </a:solidFill>
                <a:effectLst/>
                <a:latin typeface="+mn-lt"/>
                <a:ea typeface="+mn-ea"/>
                <a:cs typeface="+mn-cs"/>
              </a:rPr>
              <a:t>개의 </a:t>
            </a:r>
            <a:r>
              <a:rPr lang="en-US" altLang="ko-KR" sz="1200" b="0" i="0" kern="1200" dirty="0">
                <a:solidFill>
                  <a:schemeClr val="tx1"/>
                </a:solidFill>
                <a:effectLst/>
                <a:latin typeface="+mn-lt"/>
                <a:ea typeface="+mn-ea"/>
                <a:cs typeface="+mn-cs"/>
              </a:rPr>
              <a:t>sub-sets</a:t>
            </a:r>
            <a:r>
              <a:rPr lang="ko-KR" altLang="en-US" sz="1200" b="0" i="0" kern="1200" dirty="0">
                <a:solidFill>
                  <a:schemeClr val="tx1"/>
                </a:solidFill>
                <a:effectLst/>
                <a:latin typeface="+mn-lt"/>
                <a:ea typeface="+mn-ea"/>
                <a:cs typeface="+mn-cs"/>
              </a:rPr>
              <a:t>를 </a:t>
            </a:r>
            <a:r>
              <a:rPr lang="en-US" altLang="ko-KR" sz="1200" b="0" i="0" kern="1200" dirty="0">
                <a:solidFill>
                  <a:schemeClr val="tx1"/>
                </a:solidFill>
                <a:effectLst/>
                <a:latin typeface="+mn-lt"/>
                <a:ea typeface="+mn-ea"/>
                <a:cs typeface="+mn-cs"/>
              </a:rPr>
              <a:t>training set</a:t>
            </a:r>
            <a:r>
              <a:rPr lang="ko-KR" altLang="en-US" sz="1200" b="0" i="0" kern="1200" dirty="0">
                <a:solidFill>
                  <a:schemeClr val="tx1"/>
                </a:solidFill>
                <a:effectLst/>
                <a:latin typeface="+mn-lt"/>
                <a:ea typeface="+mn-ea"/>
                <a:cs typeface="+mn-cs"/>
              </a:rPr>
              <a:t>으로 이용하여 </a:t>
            </a:r>
            <a:r>
              <a:rPr lang="en-US" altLang="ko-KR" sz="1200" b="0" i="0" kern="1200" dirty="0">
                <a:solidFill>
                  <a:schemeClr val="tx1"/>
                </a:solidFill>
                <a:effectLst/>
                <a:latin typeface="+mn-lt"/>
                <a:ea typeface="+mn-ea"/>
                <a:cs typeface="+mn-cs"/>
              </a:rPr>
              <a:t>K</a:t>
            </a:r>
            <a:r>
              <a:rPr lang="ko-KR" altLang="en-US" sz="1200" b="0" i="0" kern="1200" dirty="0">
                <a:solidFill>
                  <a:schemeClr val="tx1"/>
                </a:solidFill>
                <a:effectLst/>
                <a:latin typeface="+mn-lt"/>
                <a:ea typeface="+mn-ea"/>
                <a:cs typeface="+mn-cs"/>
              </a:rPr>
              <a:t>개의 모형 추정한다</a:t>
            </a:r>
            <a:r>
              <a:rPr lang="en-US" altLang="ko-KR" sz="1200" b="0" i="0" kern="1200" dirty="0">
                <a:solidFill>
                  <a:schemeClr val="tx1"/>
                </a:solidFill>
                <a:effectLst/>
                <a:latin typeface="+mn-lt"/>
                <a:ea typeface="+mn-ea"/>
                <a:cs typeface="+mn-cs"/>
              </a:rPr>
              <a:t>.</a:t>
            </a: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15</a:t>
            </a:fld>
            <a:endParaRPr lang="en-US"/>
          </a:p>
        </p:txBody>
      </p:sp>
    </p:spTree>
    <p:extLst>
      <p:ext uri="{BB962C8B-B14F-4D97-AF65-F5344CB8AC3E}">
        <p14:creationId xmlns:p14="http://schemas.microsoft.com/office/powerpoint/2010/main" val="153295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16</a:t>
            </a:fld>
            <a:endParaRPr lang="en-US"/>
          </a:p>
        </p:txBody>
      </p:sp>
    </p:spTree>
    <p:extLst>
      <p:ext uri="{BB962C8B-B14F-4D97-AF65-F5344CB8AC3E}">
        <p14:creationId xmlns:p14="http://schemas.microsoft.com/office/powerpoint/2010/main" val="180577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17</a:t>
            </a:fld>
            <a:endParaRPr lang="en-US"/>
          </a:p>
        </p:txBody>
      </p:sp>
    </p:spTree>
    <p:extLst>
      <p:ext uri="{BB962C8B-B14F-4D97-AF65-F5344CB8AC3E}">
        <p14:creationId xmlns:p14="http://schemas.microsoft.com/office/powerpoint/2010/main" val="3727271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18</a:t>
            </a:fld>
            <a:endParaRPr lang="en-US"/>
          </a:p>
        </p:txBody>
      </p:sp>
    </p:spTree>
    <p:extLst>
      <p:ext uri="{BB962C8B-B14F-4D97-AF65-F5344CB8AC3E}">
        <p14:creationId xmlns:p14="http://schemas.microsoft.com/office/powerpoint/2010/main" val="1622235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19</a:t>
            </a:fld>
            <a:endParaRPr lang="en-US"/>
          </a:p>
        </p:txBody>
      </p:sp>
    </p:spTree>
    <p:extLst>
      <p:ext uri="{BB962C8B-B14F-4D97-AF65-F5344CB8AC3E}">
        <p14:creationId xmlns:p14="http://schemas.microsoft.com/office/powerpoint/2010/main" val="2249837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20</a:t>
            </a:fld>
            <a:endParaRPr lang="en-US"/>
          </a:p>
        </p:txBody>
      </p:sp>
    </p:spTree>
    <p:extLst>
      <p:ext uri="{BB962C8B-B14F-4D97-AF65-F5344CB8AC3E}">
        <p14:creationId xmlns:p14="http://schemas.microsoft.com/office/powerpoint/2010/main" val="3715079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dirty="0"/>
              <a:t>We consider a bug report correctly patched if at least one of the R2Fix-generated patches is identical or semantically equivalent to the </a:t>
            </a:r>
            <a:r>
              <a:rPr lang="en-US" altLang="ko-KR" dirty="0" err="1"/>
              <a:t>developergenerated</a:t>
            </a:r>
            <a:r>
              <a:rPr lang="en-US" altLang="ko-KR" dirty="0"/>
              <a:t> patch (</a:t>
            </a:r>
            <a:r>
              <a:rPr lang="ko-KR" altLang="en-US" dirty="0"/>
              <a:t>패치가 동일하게 잘 만들어진 경우</a:t>
            </a:r>
            <a:r>
              <a:rPr lang="en-US" altLang="ko-KR"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dirty="0"/>
              <a:t>we can only evaluate the </a:t>
            </a:r>
            <a:r>
              <a:rPr lang="en-US" altLang="ko-KR" dirty="0" err="1"/>
              <a:t>PPrecision</a:t>
            </a:r>
            <a:r>
              <a:rPr lang="en-US" altLang="ko-KR" dirty="0"/>
              <a:t> on patched bug reports whose developer-generated patches can be found, referred to as verifiable patched bug reports (</a:t>
            </a:r>
            <a:r>
              <a:rPr lang="ko-KR" altLang="en-US" dirty="0"/>
              <a:t>개발자가 만든 패치가 있는 경우</a:t>
            </a:r>
            <a:r>
              <a:rPr lang="en-US" altLang="ko-KR" dirty="0"/>
              <a:t>)</a:t>
            </a: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21</a:t>
            </a:fld>
            <a:endParaRPr lang="en-US"/>
          </a:p>
        </p:txBody>
      </p:sp>
    </p:spTree>
    <p:extLst>
      <p:ext uri="{BB962C8B-B14F-4D97-AF65-F5344CB8AC3E}">
        <p14:creationId xmlns:p14="http://schemas.microsoft.com/office/powerpoint/2010/main" val="3053311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4</a:t>
            </a:fld>
            <a:endParaRPr lang="en-US"/>
          </a:p>
        </p:txBody>
      </p:sp>
    </p:spTree>
    <p:extLst>
      <p:ext uri="{BB962C8B-B14F-4D97-AF65-F5344CB8AC3E}">
        <p14:creationId xmlns:p14="http://schemas.microsoft.com/office/powerpoint/2010/main" val="3218021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dirty="0"/>
              <a:t>As thousands of Mozilla bugs are classified as candidate </a:t>
            </a:r>
            <a:r>
              <a:rPr lang="en-US" altLang="ko-KR" dirty="0" err="1"/>
              <a:t>Nullptr</a:t>
            </a:r>
            <a:r>
              <a:rPr lang="en-US" altLang="ko-KR" dirty="0"/>
              <a:t> and Leak bug reports, we randomly sampled 100 from each to verify the accuracy of R2Fix in patch generation</a:t>
            </a: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22</a:t>
            </a:fld>
            <a:endParaRPr lang="en-US"/>
          </a:p>
        </p:txBody>
      </p:sp>
    </p:spTree>
    <p:extLst>
      <p:ext uri="{BB962C8B-B14F-4D97-AF65-F5344CB8AC3E}">
        <p14:creationId xmlns:p14="http://schemas.microsoft.com/office/powerpoint/2010/main" val="40381649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23</a:t>
            </a:fld>
            <a:endParaRPr lang="en-US"/>
          </a:p>
        </p:txBody>
      </p:sp>
    </p:spTree>
    <p:extLst>
      <p:ext uri="{BB962C8B-B14F-4D97-AF65-F5344CB8AC3E}">
        <p14:creationId xmlns:p14="http://schemas.microsoft.com/office/powerpoint/2010/main" val="3428951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24</a:t>
            </a:fld>
            <a:endParaRPr lang="en-US"/>
          </a:p>
        </p:txBody>
      </p:sp>
    </p:spTree>
    <p:extLst>
      <p:ext uri="{BB962C8B-B14F-4D97-AF65-F5344CB8AC3E}">
        <p14:creationId xmlns:p14="http://schemas.microsoft.com/office/powerpoint/2010/main" val="3142817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dirty="0"/>
              <a:t>one misused </a:t>
            </a:r>
            <a:r>
              <a:rPr lang="en-US" altLang="ko-KR" dirty="0" err="1"/>
              <a:t>sprintf</a:t>
            </a:r>
            <a:r>
              <a:rPr lang="en-US" altLang="ko-KR" dirty="0"/>
              <a:t>, R2Fix was able to automatically find the missing misuse of </a:t>
            </a:r>
            <a:r>
              <a:rPr lang="en-US" altLang="ko-KR" dirty="0" err="1"/>
              <a:t>sprintf</a:t>
            </a:r>
            <a:r>
              <a:rPr lang="en-US" altLang="ko-KR" dirty="0"/>
              <a:t> and fix it, which is an advantage of R2Fix over manually generating patches</a:t>
            </a: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25</a:t>
            </a:fld>
            <a:endParaRPr lang="en-US"/>
          </a:p>
        </p:txBody>
      </p:sp>
    </p:spTree>
    <p:extLst>
      <p:ext uri="{BB962C8B-B14F-4D97-AF65-F5344CB8AC3E}">
        <p14:creationId xmlns:p14="http://schemas.microsoft.com/office/powerpoint/2010/main" val="586424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26</a:t>
            </a:fld>
            <a:endParaRPr lang="en-US"/>
          </a:p>
        </p:txBody>
      </p:sp>
    </p:spTree>
    <p:extLst>
      <p:ext uri="{BB962C8B-B14F-4D97-AF65-F5344CB8AC3E}">
        <p14:creationId xmlns:p14="http://schemas.microsoft.com/office/powerpoint/2010/main" val="26268928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27</a:t>
            </a:fld>
            <a:endParaRPr lang="en-US"/>
          </a:p>
        </p:txBody>
      </p:sp>
    </p:spTree>
    <p:extLst>
      <p:ext uri="{BB962C8B-B14F-4D97-AF65-F5344CB8AC3E}">
        <p14:creationId xmlns:p14="http://schemas.microsoft.com/office/powerpoint/2010/main" val="1634417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28</a:t>
            </a:fld>
            <a:endParaRPr lang="en-US"/>
          </a:p>
        </p:txBody>
      </p:sp>
    </p:spTree>
    <p:extLst>
      <p:ext uri="{BB962C8B-B14F-4D97-AF65-F5344CB8AC3E}">
        <p14:creationId xmlns:p14="http://schemas.microsoft.com/office/powerpoint/2010/main" val="4154129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29</a:t>
            </a:fld>
            <a:endParaRPr lang="en-US"/>
          </a:p>
        </p:txBody>
      </p:sp>
    </p:spTree>
    <p:extLst>
      <p:ext uri="{BB962C8B-B14F-4D97-AF65-F5344CB8AC3E}">
        <p14:creationId xmlns:p14="http://schemas.microsoft.com/office/powerpoint/2010/main" val="29687042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30</a:t>
            </a:fld>
            <a:endParaRPr lang="en-US"/>
          </a:p>
        </p:txBody>
      </p:sp>
    </p:spTree>
    <p:extLst>
      <p:ext uri="{BB962C8B-B14F-4D97-AF65-F5344CB8AC3E}">
        <p14:creationId xmlns:p14="http://schemas.microsoft.com/office/powerpoint/2010/main" val="1155237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5</a:t>
            </a:fld>
            <a:endParaRPr lang="en-US"/>
          </a:p>
        </p:txBody>
      </p:sp>
    </p:spTree>
    <p:extLst>
      <p:ext uri="{BB962C8B-B14F-4D97-AF65-F5344CB8AC3E}">
        <p14:creationId xmlns:p14="http://schemas.microsoft.com/office/powerpoint/2010/main" val="4001207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6</a:t>
            </a:fld>
            <a:endParaRPr lang="en-US"/>
          </a:p>
        </p:txBody>
      </p:sp>
    </p:spTree>
    <p:extLst>
      <p:ext uri="{BB962C8B-B14F-4D97-AF65-F5344CB8AC3E}">
        <p14:creationId xmlns:p14="http://schemas.microsoft.com/office/powerpoint/2010/main" val="24841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7</a:t>
            </a:fld>
            <a:endParaRPr lang="en-US"/>
          </a:p>
        </p:txBody>
      </p:sp>
    </p:spTree>
    <p:extLst>
      <p:ext uri="{BB962C8B-B14F-4D97-AF65-F5344CB8AC3E}">
        <p14:creationId xmlns:p14="http://schemas.microsoft.com/office/powerpoint/2010/main" val="4066198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8</a:t>
            </a:fld>
            <a:endParaRPr lang="en-US"/>
          </a:p>
        </p:txBody>
      </p:sp>
    </p:spTree>
    <p:extLst>
      <p:ext uri="{BB962C8B-B14F-4D97-AF65-F5344CB8AC3E}">
        <p14:creationId xmlns:p14="http://schemas.microsoft.com/office/powerpoint/2010/main" val="1270805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dirty="0"/>
              <a:t>(a) </a:t>
            </a:r>
            <a:r>
              <a:rPr lang="en-US" altLang="ko-KR" sz="1200" dirty="0"/>
              <a:t>allocating a longer buffer (</a:t>
            </a:r>
            <a:r>
              <a:rPr lang="en-US" altLang="ko-KR" sz="1200" dirty="0" err="1"/>
              <a:t>LongerBuf</a:t>
            </a:r>
            <a:r>
              <a:rPr lang="en-US" altLang="ko-KR" sz="1200" dirty="0"/>
              <a:t>), assigning fewer bytes to a buffer (</a:t>
            </a:r>
            <a:r>
              <a:rPr lang="en-US" altLang="ko-KR" sz="1200" dirty="0" err="1"/>
              <a:t>FewerByte</a:t>
            </a:r>
            <a:r>
              <a:rPr lang="en-US" altLang="ko-KR" sz="1200" dirty="0"/>
              <a:t>), and modifying the bounds check conditions (</a:t>
            </a:r>
            <a:r>
              <a:rPr lang="en-US" altLang="ko-KR" sz="1200" dirty="0" err="1"/>
              <a:t>MdBound</a:t>
            </a:r>
            <a:r>
              <a:rPr lang="en-US" altLang="ko-KR" sz="1200" dirty="0"/>
              <a:t>)</a:t>
            </a:r>
          </a:p>
          <a:p>
            <a:endParaRPr lang="en-US" altLang="ko-KR" dirty="0"/>
          </a:p>
          <a:p>
            <a:r>
              <a:rPr lang="en-US" altLang="ko-KR" dirty="0"/>
              <a:t>(b) adding a null check before dereferencing the pointer (</a:t>
            </a:r>
            <a:r>
              <a:rPr lang="en-US" altLang="ko-KR" dirty="0" err="1"/>
              <a:t>AddCheck</a:t>
            </a:r>
            <a:r>
              <a:rPr lang="en-US" altLang="ko-KR" dirty="0"/>
              <a:t>), moving the null check before dereferencing the pointer (</a:t>
            </a:r>
            <a:r>
              <a:rPr lang="en-US" altLang="ko-KR" dirty="0" err="1"/>
              <a:t>MvCheck</a:t>
            </a:r>
            <a:r>
              <a:rPr lang="en-US" altLang="ko-KR" dirty="0"/>
              <a:t>), and removing unnecessary null checks (</a:t>
            </a:r>
            <a:r>
              <a:rPr lang="en-US" altLang="ko-KR" dirty="0" err="1"/>
              <a:t>RmCheck</a:t>
            </a:r>
            <a:r>
              <a:rPr lang="en-US" altLang="ko-KR" dirty="0"/>
              <a:t>)</a:t>
            </a:r>
          </a:p>
          <a:p>
            <a:endParaRPr lang="en-US" altLang="ko-KR" dirty="0"/>
          </a:p>
          <a:p>
            <a:r>
              <a:rPr lang="en-US" altLang="ko-KR" dirty="0"/>
              <a:t>(c) adding code to free memory (</a:t>
            </a:r>
            <a:r>
              <a:rPr lang="en-US" altLang="ko-KR" dirty="0" err="1"/>
              <a:t>AddFree</a:t>
            </a:r>
            <a:r>
              <a:rPr lang="en-US" altLang="ko-KR" dirty="0"/>
              <a:t>) and moving the memory releasing code so that it frees the memory in all paths (</a:t>
            </a:r>
            <a:r>
              <a:rPr lang="en-US" altLang="ko-KR" dirty="0" err="1"/>
              <a:t>MvFree</a:t>
            </a:r>
            <a:r>
              <a:rPr lang="en-US" altLang="ko-KR" dirty="0"/>
              <a:t>)</a:t>
            </a: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9</a:t>
            </a:fld>
            <a:endParaRPr lang="en-US"/>
          </a:p>
        </p:txBody>
      </p:sp>
    </p:spTree>
    <p:extLst>
      <p:ext uri="{BB962C8B-B14F-4D97-AF65-F5344CB8AC3E}">
        <p14:creationId xmlns:p14="http://schemas.microsoft.com/office/powerpoint/2010/main" val="3049593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10</a:t>
            </a:fld>
            <a:endParaRPr lang="en-US"/>
          </a:p>
        </p:txBody>
      </p:sp>
    </p:spTree>
    <p:extLst>
      <p:ext uri="{BB962C8B-B14F-4D97-AF65-F5344CB8AC3E}">
        <p14:creationId xmlns:p14="http://schemas.microsoft.com/office/powerpoint/2010/main" val="3440578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dirty="0"/>
              <a:t>‘TYPE’ matches a valid type; ‘EXPR’ and ‘EXPR2’ match valid source code expressions; ‘BUF’, ‘I’, ‘PTR’, ‘FLD’, and ‘FNC’ match identifiers; and ‘FMT’ and ‘FMT2’ are format strings. ‘[[]]+’ indicates the content should repeat one or more times.</a:t>
            </a:r>
            <a:endParaRPr lang="ko-KR" altLang="en-US" dirty="0"/>
          </a:p>
        </p:txBody>
      </p:sp>
      <p:sp>
        <p:nvSpPr>
          <p:cNvPr id="4" name="슬라이드 번호 개체 틀 3"/>
          <p:cNvSpPr>
            <a:spLocks noGrp="1"/>
          </p:cNvSpPr>
          <p:nvPr>
            <p:ph type="sldNum" sz="quarter" idx="10"/>
          </p:nvPr>
        </p:nvSpPr>
        <p:spPr/>
        <p:txBody>
          <a:bodyPr/>
          <a:lstStyle/>
          <a:p>
            <a:fld id="{A1A7093B-52D3-4949-AB97-1055C3A3AEE5}" type="slidenum">
              <a:rPr lang="en-US" smtClean="0"/>
              <a:t>11</a:t>
            </a:fld>
            <a:endParaRPr lang="en-US"/>
          </a:p>
        </p:txBody>
      </p:sp>
    </p:spTree>
    <p:extLst>
      <p:ext uri="{BB962C8B-B14F-4D97-AF65-F5344CB8AC3E}">
        <p14:creationId xmlns:p14="http://schemas.microsoft.com/office/powerpoint/2010/main" val="2483661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p>
        </p:txBody>
      </p:sp>
      <p:sp>
        <p:nvSpPr>
          <p:cNvPr id="4" name="날짜 개체 틀 3"/>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4010142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143962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232504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330930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112849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838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72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316057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246520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3773404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183546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4107859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DEE64B3-E764-4E62-9BD6-213C6C969816}" type="datetimeFigureOut">
              <a:rPr lang="ko-KR" altLang="en-US" smtClean="0"/>
              <a:pPr/>
              <a:t>2018. 4. 20.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41403669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E64B3-E764-4E62-9BD6-213C6C969816}" type="datetimeFigureOut">
              <a:rPr lang="ko-KR" altLang="en-US" smtClean="0"/>
              <a:pPr/>
              <a:t>2018. 4. 20.</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6F610-9953-43F8-B43E-541F62D0AF95}" type="slidenum">
              <a:rPr lang="ko-KR" altLang="en-US" smtClean="0"/>
              <a:pPr/>
              <a:t>‹#›</a:t>
            </a:fld>
            <a:endParaRPr lang="ko-KR" altLang="en-US"/>
          </a:p>
        </p:txBody>
      </p:sp>
    </p:spTree>
    <p:extLst>
      <p:ext uri="{BB962C8B-B14F-4D97-AF65-F5344CB8AC3E}">
        <p14:creationId xmlns:p14="http://schemas.microsoft.com/office/powerpoint/2010/main" val="3534139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1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그룹 8"/>
          <p:cNvGrpSpPr/>
          <p:nvPr/>
        </p:nvGrpSpPr>
        <p:grpSpPr>
          <a:xfrm>
            <a:off x="2" y="2913564"/>
            <a:ext cx="12191998" cy="707886"/>
            <a:chOff x="1" y="2913564"/>
            <a:chExt cx="12191998" cy="707886"/>
          </a:xfrm>
        </p:grpSpPr>
        <p:sp>
          <p:nvSpPr>
            <p:cNvPr id="10" name="직사각형 9"/>
            <p:cNvSpPr/>
            <p:nvPr/>
          </p:nvSpPr>
          <p:spPr>
            <a:xfrm>
              <a:off x="8088922" y="3389764"/>
              <a:ext cx="4103077" cy="134193"/>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KoPub돋움체_Pro Bold" panose="02020603020101020101" pitchFamily="18" charset="-127"/>
                <a:ea typeface="KoPub돋움체_Pro Bold" panose="02020603020101020101" pitchFamily="18" charset="-127"/>
              </a:endParaRPr>
            </a:p>
          </p:txBody>
        </p:sp>
        <p:sp>
          <p:nvSpPr>
            <p:cNvPr id="11" name="직사각형 10"/>
            <p:cNvSpPr/>
            <p:nvPr/>
          </p:nvSpPr>
          <p:spPr>
            <a:xfrm>
              <a:off x="1" y="2999464"/>
              <a:ext cx="4146832" cy="111289"/>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KoPub돋움체_Pro Bold" panose="02020603020101020101" pitchFamily="18" charset="-127"/>
                <a:ea typeface="KoPub돋움체_Pro Bold" panose="02020603020101020101" pitchFamily="18" charset="-127"/>
              </a:endParaRPr>
            </a:p>
          </p:txBody>
        </p:sp>
        <p:sp>
          <p:nvSpPr>
            <p:cNvPr id="12" name="TextBox 11"/>
            <p:cNvSpPr txBox="1"/>
            <p:nvPr/>
          </p:nvSpPr>
          <p:spPr>
            <a:xfrm>
              <a:off x="4064838" y="2913564"/>
              <a:ext cx="4450147" cy="707886"/>
            </a:xfrm>
            <a:prstGeom prst="rect">
              <a:avLst/>
            </a:prstGeom>
            <a:noFill/>
          </p:spPr>
          <p:txBody>
            <a:bodyPr wrap="square" rtlCol="0">
              <a:spAutoFit/>
            </a:bodyPr>
            <a:lstStyle/>
            <a:p>
              <a:r>
                <a:rPr lang="en-US" altLang="ko-KR" sz="2000" b="1" dirty="0">
                  <a:latin typeface="KoPub돋움체_Pro Bold" panose="02020603020101020101" pitchFamily="18" charset="-127"/>
                  <a:ea typeface="KoPub돋움체_Pro Bold" panose="02020603020101020101" pitchFamily="18" charset="-127"/>
                </a:rPr>
                <a:t>R2Fix: Automatically Generating Bug Fixes from Bug Reports</a:t>
              </a:r>
              <a:endParaRPr lang="ko-KR" altLang="en-US" sz="2000" b="1" dirty="0">
                <a:latin typeface="KoPub돋움체_Pro Bold" panose="02020603020101020101" pitchFamily="18" charset="-127"/>
                <a:ea typeface="KoPub돋움체_Pro Bold" panose="02020603020101020101" pitchFamily="18" charset="-127"/>
              </a:endParaRPr>
            </a:p>
          </p:txBody>
        </p:sp>
      </p:grpSp>
      <p:sp>
        <p:nvSpPr>
          <p:cNvPr id="13" name="TextBox 12"/>
          <p:cNvSpPr txBox="1"/>
          <p:nvPr/>
        </p:nvSpPr>
        <p:spPr>
          <a:xfrm>
            <a:off x="8807485" y="3899645"/>
            <a:ext cx="2037737" cy="338554"/>
          </a:xfrm>
          <a:prstGeom prst="rect">
            <a:avLst/>
          </a:prstGeom>
          <a:noFill/>
        </p:spPr>
        <p:txBody>
          <a:bodyPr wrap="none" rtlCol="0">
            <a:spAutoFit/>
          </a:bodyPr>
          <a:lstStyle/>
          <a:p>
            <a:r>
              <a:rPr lang="en-US" altLang="ko-KR" sz="1600" b="1" dirty="0">
                <a:latin typeface="KoPub돋움체_Pro Bold" pitchFamily="18" charset="-127"/>
                <a:ea typeface="KoPub돋움체_Pro Bold" pitchFamily="18" charset="-127"/>
              </a:rPr>
              <a:t>G2018920004 </a:t>
            </a:r>
            <a:r>
              <a:rPr lang="ko-KR" altLang="en-US" sz="1600" b="1" dirty="0">
                <a:latin typeface="KoPub돋움체_Pro Bold" pitchFamily="18" charset="-127"/>
                <a:ea typeface="KoPub돋움체_Pro Bold" pitchFamily="18" charset="-127"/>
              </a:rPr>
              <a:t>민경식</a:t>
            </a:r>
          </a:p>
        </p:txBody>
      </p:sp>
      <p:sp>
        <p:nvSpPr>
          <p:cNvPr id="2" name="TextBox 1">
            <a:extLst>
              <a:ext uri="{FF2B5EF4-FFF2-40B4-BE49-F238E27FC236}">
                <a16:creationId xmlns:a16="http://schemas.microsoft.com/office/drawing/2014/main" xmlns="" id="{7AA0C099-8D02-4897-8EE9-E4085B80608D}"/>
              </a:ext>
            </a:extLst>
          </p:cNvPr>
          <p:cNvSpPr txBox="1"/>
          <p:nvPr/>
        </p:nvSpPr>
        <p:spPr>
          <a:xfrm>
            <a:off x="422031" y="3899645"/>
            <a:ext cx="4450147" cy="2031325"/>
          </a:xfrm>
          <a:prstGeom prst="rect">
            <a:avLst/>
          </a:prstGeom>
          <a:noFill/>
        </p:spPr>
        <p:txBody>
          <a:bodyPr wrap="square" rtlCol="0">
            <a:spAutoFit/>
          </a:bodyPr>
          <a:lstStyle/>
          <a:p>
            <a:r>
              <a:rPr lang="en-US" altLang="ko-KR" dirty="0"/>
              <a:t>Chen Liu, </a:t>
            </a:r>
            <a:r>
              <a:rPr lang="en-US" altLang="ko-KR" dirty="0" err="1"/>
              <a:t>Jinqiu</a:t>
            </a:r>
            <a:r>
              <a:rPr lang="en-US" altLang="ko-KR" dirty="0"/>
              <a:t> Yang and Lin Tan University of Waterloo, ON, Canada</a:t>
            </a:r>
          </a:p>
          <a:p>
            <a:endParaRPr lang="en-US" altLang="ko-KR" dirty="0"/>
          </a:p>
          <a:p>
            <a:r>
              <a:rPr lang="en-US" altLang="ko-KR" dirty="0"/>
              <a:t>Munawar Hafiz Auburn</a:t>
            </a:r>
          </a:p>
          <a:p>
            <a:r>
              <a:rPr lang="en-US" altLang="ko-KR" dirty="0"/>
              <a:t>University, AL, </a:t>
            </a:r>
            <a:r>
              <a:rPr lang="en-US" altLang="ko-KR" dirty="0" smtClean="0"/>
              <a:t>USA</a:t>
            </a:r>
          </a:p>
          <a:p>
            <a:endParaRPr lang="en-US" altLang="ko-KR" dirty="0"/>
          </a:p>
          <a:p>
            <a:r>
              <a:rPr lang="ko-KR" altLang="en-US" smtClean="0"/>
              <a:t>어느 학회인지 추가해야함</a:t>
            </a:r>
            <a:endParaRPr lang="ko-KR" altLang="en-US" dirty="0"/>
          </a:p>
        </p:txBody>
      </p:sp>
    </p:spTree>
    <p:extLst>
      <p:ext uri="{BB962C8B-B14F-4D97-AF65-F5344CB8AC3E}">
        <p14:creationId xmlns:p14="http://schemas.microsoft.com/office/powerpoint/2010/main" val="1161969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7138429"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2</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Bug Fix Patterns(</a:t>
            </a:r>
            <a:r>
              <a:rPr lang="en-US" altLang="ko-KR" sz="2400" b="1" dirty="0"/>
              <a:t>Fix Pattern Study Results)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pic>
        <p:nvPicPr>
          <p:cNvPr id="3" name="그림 2">
            <a:extLst>
              <a:ext uri="{FF2B5EF4-FFF2-40B4-BE49-F238E27FC236}">
                <a16:creationId xmlns:a16="http://schemas.microsoft.com/office/drawing/2014/main" xmlns="" id="{849F3E12-6967-4D89-BF94-3175C81152AC}"/>
              </a:ext>
            </a:extLst>
          </p:cNvPr>
          <p:cNvPicPr>
            <a:picLocks noChangeAspect="1"/>
          </p:cNvPicPr>
          <p:nvPr/>
        </p:nvPicPr>
        <p:blipFill>
          <a:blip r:embed="rId3"/>
          <a:stretch>
            <a:fillRect/>
          </a:stretch>
        </p:blipFill>
        <p:spPr>
          <a:xfrm>
            <a:off x="3224212" y="1271565"/>
            <a:ext cx="5743575" cy="5086350"/>
          </a:xfrm>
          <a:prstGeom prst="rect">
            <a:avLst/>
          </a:prstGeom>
        </p:spPr>
      </p:pic>
    </p:spTree>
    <p:extLst>
      <p:ext uri="{BB962C8B-B14F-4D97-AF65-F5344CB8AC3E}">
        <p14:creationId xmlns:p14="http://schemas.microsoft.com/office/powerpoint/2010/main" val="3724455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7138429"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2</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Bug Fix Patterns(</a:t>
            </a:r>
            <a:r>
              <a:rPr lang="en-US" altLang="ko-KR" sz="2400" b="1" dirty="0"/>
              <a:t>Fix Pattern Study Results)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3724096"/>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To use these fix patterns for patch generation, we need to know the pattern parameters, such as the pointer name, so that we know for which pointer we need to add a null check</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Therefore, each fix pattern is shown with the pattern parameters required (column “Param”)</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Other uppercase names represent what is extracted from the code during the fix pattern matching process</a:t>
            </a:r>
          </a:p>
        </p:txBody>
      </p:sp>
    </p:spTree>
    <p:extLst>
      <p:ext uri="{BB962C8B-B14F-4D97-AF65-F5344CB8AC3E}">
        <p14:creationId xmlns:p14="http://schemas.microsoft.com/office/powerpoint/2010/main" val="331011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5580246"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3</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Methodology(</a:t>
            </a:r>
            <a:r>
              <a:rPr lang="en-US" altLang="ko-KR" sz="2400" b="1" dirty="0"/>
              <a:t>R2FIX OVERVIEW)</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5432256"/>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R2Fix analyzes the bug report, determines the bug type, and generates possible patches to fix the bug</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R2Fix diagnoses a bug report by narrowing down to one or two relevant patches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For example, the second </a:t>
            </a:r>
            <a:r>
              <a:rPr lang="en-US" altLang="ko-KR" sz="2400" dirty="0" err="1"/>
              <a:t>FewerByte</a:t>
            </a:r>
            <a:r>
              <a:rPr lang="en-US" altLang="ko-KR" sz="2400" dirty="0"/>
              <a:t> </a:t>
            </a:r>
            <a:r>
              <a:rPr lang="en-US" altLang="ko-KR" sz="2400" dirty="0" err="1"/>
              <a:t>subpattern</a:t>
            </a:r>
            <a:r>
              <a:rPr lang="en-US" altLang="ko-KR" sz="2400" dirty="0"/>
              <a:t> does not generate a patch for the bug report in Figure 1(a) because R2Fix automatically detects that the relevant source code does not contain a call to </a:t>
            </a:r>
            <a:r>
              <a:rPr lang="en-US" altLang="ko-KR" sz="2400" i="1" dirty="0" err="1"/>
              <a:t>sprintf</a:t>
            </a:r>
            <a:endParaRPr lang="en-US" altLang="ko-KR" sz="2400" i="1" dirty="0"/>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r>
              <a:rPr lang="en-US" altLang="ko-KR" sz="2400" dirty="0"/>
              <a:t>R2Fix generates on average 1.33 patches per bug report</a:t>
            </a:r>
            <a:endParaRPr lang="en-US" altLang="ko-KR" sz="2400" i="1" dirty="0"/>
          </a:p>
          <a:p>
            <a:pPr marL="285750" indent="-285750">
              <a:spcBef>
                <a:spcPts val="600"/>
              </a:spcBef>
              <a:buFont typeface="Arial" panose="020B0604020202020204" pitchFamily="34" charset="0"/>
              <a:buChar char="•"/>
              <a:defRPr/>
            </a:pPr>
            <a:endParaRPr lang="en-US" altLang="ko-KR" sz="2400" dirty="0"/>
          </a:p>
        </p:txBody>
      </p:sp>
    </p:spTree>
    <p:extLst>
      <p:ext uri="{BB962C8B-B14F-4D97-AF65-F5344CB8AC3E}">
        <p14:creationId xmlns:p14="http://schemas.microsoft.com/office/powerpoint/2010/main" val="1500716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5580246"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3</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Methodology(</a:t>
            </a:r>
            <a:r>
              <a:rPr lang="en-US" altLang="ko-KR" sz="2400" b="1" dirty="0"/>
              <a:t>R2FIX OVERVIEW)</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564563" y="2808228"/>
            <a:ext cx="9059837" cy="3570208"/>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b="1" dirty="0"/>
              <a:t>Bug Classifiers </a:t>
            </a:r>
            <a:r>
              <a:rPr lang="en-US" altLang="ko-KR" sz="2400" dirty="0"/>
              <a:t>parse and classify bug reports according to the target bug types, and retains only bug reports that are classified as the target bug types, referred to as </a:t>
            </a:r>
            <a:r>
              <a:rPr lang="en-US" altLang="ko-KR" sz="2400" i="1" dirty="0"/>
              <a:t>Candidate Bug Reports</a:t>
            </a:r>
          </a:p>
          <a:p>
            <a:pPr marL="285750" indent="-285750">
              <a:spcBef>
                <a:spcPts val="600"/>
              </a:spcBef>
              <a:buFont typeface="Arial" panose="020B0604020202020204" pitchFamily="34" charset="0"/>
              <a:buChar char="•"/>
              <a:defRPr/>
            </a:pPr>
            <a:r>
              <a:rPr lang="en-US" altLang="ko-KR" sz="2400" b="1" dirty="0"/>
              <a:t>Pattern Parameter Extractor </a:t>
            </a:r>
            <a:r>
              <a:rPr lang="en-US" altLang="ko-KR" sz="2400" dirty="0"/>
              <a:t>analyzes the candidate bug reports and source code to extract pattern parameters</a:t>
            </a:r>
            <a:endParaRPr lang="en-US" altLang="ko-KR" sz="2400" i="1" dirty="0"/>
          </a:p>
          <a:p>
            <a:pPr marL="285750" indent="-285750">
              <a:spcBef>
                <a:spcPts val="600"/>
              </a:spcBef>
              <a:buFont typeface="Arial" panose="020B0604020202020204" pitchFamily="34" charset="0"/>
              <a:buChar char="•"/>
              <a:defRPr/>
            </a:pPr>
            <a:r>
              <a:rPr lang="en-US" altLang="ko-KR" sz="2400" b="1" dirty="0"/>
              <a:t>Patch Generator </a:t>
            </a:r>
            <a:r>
              <a:rPr lang="en-US" altLang="ko-KR" sz="2400" dirty="0"/>
              <a:t>uses the pattern parameters, the fix patterns for each target bug type, and the source code repository to automatically generate patches</a:t>
            </a:r>
            <a:endParaRPr lang="en-US" altLang="ko-KR" sz="2400" i="1" dirty="0"/>
          </a:p>
        </p:txBody>
      </p:sp>
      <p:pic>
        <p:nvPicPr>
          <p:cNvPr id="2" name="그림 1">
            <a:extLst>
              <a:ext uri="{FF2B5EF4-FFF2-40B4-BE49-F238E27FC236}">
                <a16:creationId xmlns:a16="http://schemas.microsoft.com/office/drawing/2014/main" xmlns="" id="{380A562E-744A-43D3-8888-D51D3E876B04}"/>
              </a:ext>
            </a:extLst>
          </p:cNvPr>
          <p:cNvPicPr>
            <a:picLocks noChangeAspect="1"/>
          </p:cNvPicPr>
          <p:nvPr/>
        </p:nvPicPr>
        <p:blipFill>
          <a:blip r:embed="rId3"/>
          <a:stretch>
            <a:fillRect/>
          </a:stretch>
        </p:blipFill>
        <p:spPr>
          <a:xfrm>
            <a:off x="3047267" y="1057835"/>
            <a:ext cx="5886450" cy="1714500"/>
          </a:xfrm>
          <a:prstGeom prst="rect">
            <a:avLst/>
          </a:prstGeom>
        </p:spPr>
      </p:pic>
    </p:spTree>
    <p:extLst>
      <p:ext uri="{BB962C8B-B14F-4D97-AF65-F5344CB8AC3E}">
        <p14:creationId xmlns:p14="http://schemas.microsoft.com/office/powerpoint/2010/main" val="974115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5610510"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3</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Methodology(</a:t>
            </a:r>
            <a:r>
              <a:rPr lang="en-US" altLang="ko-KR" sz="2400" b="1" dirty="0"/>
              <a:t>BUG CLASSIFIERS)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5355312"/>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Classifiers are built using a small training set of manually labelled bug reports. We then apply the classifiers on all bug reports to identify candidate bug reports.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One independent classifier is built for each bug type</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We use the bag-of-words model to represent the summary and the follow-up reports</a:t>
            </a:r>
          </a:p>
          <a:p>
            <a:pPr marL="285750" indent="-285750">
              <a:spcBef>
                <a:spcPts val="600"/>
              </a:spcBef>
              <a:buFont typeface="Arial" panose="020B0604020202020204" pitchFamily="34" charset="0"/>
              <a:buChar char="•"/>
              <a:defRPr/>
            </a:pPr>
            <a:r>
              <a:rPr lang="en-US" altLang="ko-KR" sz="2400" dirty="0"/>
              <a:t>We deploy a two-level classification approach, which first determines whether the bug reports describe real bugs</a:t>
            </a:r>
          </a:p>
          <a:p>
            <a:pPr marL="285750" indent="-285750">
              <a:spcBef>
                <a:spcPts val="600"/>
              </a:spcBef>
              <a:buFont typeface="Arial" panose="020B0604020202020204" pitchFamily="34" charset="0"/>
              <a:buChar char="•"/>
              <a:defRPr/>
            </a:pPr>
            <a:r>
              <a:rPr lang="en-US" altLang="ko-KR" sz="2400" dirty="0"/>
              <a:t>Second level classifier, built from the same bug reports but with labels indicating the specific bug types, classifies the bug reports into target bug types</a:t>
            </a:r>
          </a:p>
        </p:txBody>
      </p:sp>
    </p:spTree>
    <p:extLst>
      <p:ext uri="{BB962C8B-B14F-4D97-AF65-F5344CB8AC3E}">
        <p14:creationId xmlns:p14="http://schemas.microsoft.com/office/powerpoint/2010/main" val="632622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5610510"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3</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Methodology(</a:t>
            </a:r>
            <a:r>
              <a:rPr lang="en-US" altLang="ko-KR" sz="2400" b="1" dirty="0"/>
              <a:t>BUG CLASSIFIERS)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8234779" cy="4985980"/>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10-fold cross-validation is used to combine bug reports of the same type from all evaluated software to form one training set to build precise classifiers</a:t>
            </a:r>
          </a:p>
          <a:p>
            <a:pPr>
              <a:spcBef>
                <a:spcPts val="600"/>
              </a:spcBef>
              <a:defRPr/>
            </a:pPr>
            <a:endParaRPr lang="en-US" altLang="ko-KR" sz="2400" dirty="0"/>
          </a:p>
          <a:p>
            <a:pPr marL="285750" indent="-285750">
              <a:spcBef>
                <a:spcPts val="600"/>
              </a:spcBef>
              <a:buFont typeface="Arial" panose="020B0604020202020204" pitchFamily="34" charset="0"/>
              <a:buChar char="•"/>
              <a:defRPr/>
            </a:pPr>
            <a:r>
              <a:rPr lang="en-US" altLang="ko-KR" sz="2400" i="1" dirty="0"/>
              <a:t>Bayesian Logistic Regression </a:t>
            </a:r>
            <a:r>
              <a:rPr lang="en-US" altLang="ko-KR" sz="2400" dirty="0"/>
              <a:t>is used for classifying buffer overflows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i="1" dirty="0"/>
              <a:t>Support Vector Machine </a:t>
            </a:r>
            <a:r>
              <a:rPr lang="en-US" altLang="ko-KR" sz="2400" dirty="0"/>
              <a:t>with a linear kernel is used for null pointer bugs and memory leaks. </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We conduct </a:t>
            </a:r>
            <a:r>
              <a:rPr lang="en-US" altLang="ko-KR" sz="2400" i="1" dirty="0"/>
              <a:t>cross-software classification experiments</a:t>
            </a:r>
            <a:r>
              <a:rPr lang="en-US" altLang="ko-KR" sz="2400" dirty="0"/>
              <a:t>(from Linux kernel and Mozilla, to Apache)</a:t>
            </a:r>
          </a:p>
        </p:txBody>
      </p:sp>
      <p:pic>
        <p:nvPicPr>
          <p:cNvPr id="2" name="그림 1">
            <a:extLst>
              <a:ext uri="{FF2B5EF4-FFF2-40B4-BE49-F238E27FC236}">
                <a16:creationId xmlns:a16="http://schemas.microsoft.com/office/drawing/2014/main" xmlns="" id="{20DF38B5-13FA-4C3D-B6EF-E426539723FA}"/>
              </a:ext>
            </a:extLst>
          </p:cNvPr>
          <p:cNvPicPr>
            <a:picLocks noChangeAspect="1"/>
          </p:cNvPicPr>
          <p:nvPr/>
        </p:nvPicPr>
        <p:blipFill>
          <a:blip r:embed="rId3"/>
          <a:stretch>
            <a:fillRect/>
          </a:stretch>
        </p:blipFill>
        <p:spPr>
          <a:xfrm>
            <a:off x="8560272" y="1131896"/>
            <a:ext cx="3631728" cy="2715617"/>
          </a:xfrm>
          <a:prstGeom prst="rect">
            <a:avLst/>
          </a:prstGeom>
        </p:spPr>
      </p:pic>
    </p:spTree>
    <p:extLst>
      <p:ext uri="{BB962C8B-B14F-4D97-AF65-F5344CB8AC3E}">
        <p14:creationId xmlns:p14="http://schemas.microsoft.com/office/powerpoint/2010/main" val="3581964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8182625"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3</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Methodology(</a:t>
            </a:r>
            <a:r>
              <a:rPr lang="en-US" altLang="ko-KR" sz="2400" b="1" dirty="0"/>
              <a:t>PATTERN PARAMETER EXTRACTOR)</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3354765"/>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Extractor extracts </a:t>
            </a:r>
            <a:r>
              <a:rPr lang="en-US" altLang="ko-KR" sz="2400" b="1" dirty="0"/>
              <a:t>generic parameters </a:t>
            </a:r>
            <a:r>
              <a:rPr lang="en-US" altLang="ko-KR" sz="2400" dirty="0"/>
              <a:t>and </a:t>
            </a:r>
            <a:r>
              <a:rPr lang="en-US" altLang="ko-KR" sz="2400" b="1" dirty="0"/>
              <a:t>bug-type-specific parameters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b="1" dirty="0"/>
              <a:t>Generic parameters</a:t>
            </a:r>
            <a:r>
              <a:rPr lang="en-US" altLang="ko-KR" sz="2400" dirty="0"/>
              <a:t>, required for all bug types, include the file name and the version number of the faulty software</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Different types of bugs need different </a:t>
            </a:r>
            <a:r>
              <a:rPr lang="en-US" altLang="ko-KR" sz="2400" b="1" dirty="0"/>
              <a:t>bug-type-specific parameters</a:t>
            </a:r>
            <a:r>
              <a:rPr lang="en-US" altLang="ko-KR" sz="2400" dirty="0"/>
              <a:t>(Params in Table 2)</a:t>
            </a:r>
          </a:p>
        </p:txBody>
      </p:sp>
    </p:spTree>
    <p:extLst>
      <p:ext uri="{BB962C8B-B14F-4D97-AF65-F5344CB8AC3E}">
        <p14:creationId xmlns:p14="http://schemas.microsoft.com/office/powerpoint/2010/main" val="1889503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8182625"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3</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Methodology(</a:t>
            </a:r>
            <a:r>
              <a:rPr lang="en-US" altLang="ko-KR" sz="2400" b="1" dirty="0"/>
              <a:t>PATTERN PARAMETER EXTRACTOR)</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4462760"/>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Most of the bug-type-specific parameters are program identifiers, e.g., function names, buffer names</a:t>
            </a:r>
          </a:p>
          <a:p>
            <a:pPr marL="285750" indent="-285750">
              <a:spcBef>
                <a:spcPts val="600"/>
              </a:spcBef>
              <a:buFont typeface="Arial" panose="020B0604020202020204" pitchFamily="34" charset="0"/>
              <a:buChar char="•"/>
              <a:defRPr/>
            </a:pPr>
            <a:endParaRPr lang="en-US" altLang="ko-KR" sz="2400" b="1" dirty="0"/>
          </a:p>
          <a:p>
            <a:pPr marL="285750" indent="-285750">
              <a:spcBef>
                <a:spcPts val="600"/>
              </a:spcBef>
              <a:buFont typeface="Arial" panose="020B0604020202020204" pitchFamily="34" charset="0"/>
              <a:buChar char="•"/>
              <a:defRPr/>
            </a:pPr>
            <a:r>
              <a:rPr lang="en-US" altLang="ko-KR" sz="2400" dirty="0"/>
              <a:t>To extract such identifiers, for each word in a bug report, the Extractor searches the word in the source code to see whether it is a function name, a buffer name, </a:t>
            </a:r>
            <a:r>
              <a:rPr lang="en-US" altLang="ko-KR" sz="2400" dirty="0" err="1"/>
              <a:t>etc</a:t>
            </a:r>
            <a:r>
              <a:rPr lang="en-US" altLang="ko-KR" sz="2400" dirty="0"/>
              <a:t> (by regular expression matching)</a:t>
            </a:r>
          </a:p>
          <a:p>
            <a:pPr marL="285750" indent="-285750">
              <a:spcBef>
                <a:spcPts val="600"/>
              </a:spcBef>
              <a:buFont typeface="Arial" panose="020B0604020202020204" pitchFamily="34" charset="0"/>
              <a:buChar char="•"/>
              <a:defRPr/>
            </a:pPr>
            <a:endParaRPr lang="en-US" altLang="ko-KR" sz="2400" b="1" dirty="0"/>
          </a:p>
          <a:p>
            <a:pPr marL="285750" indent="-285750">
              <a:spcBef>
                <a:spcPts val="600"/>
              </a:spcBef>
              <a:buFont typeface="Arial" panose="020B0604020202020204" pitchFamily="34" charset="0"/>
              <a:buChar char="•"/>
              <a:defRPr/>
            </a:pPr>
            <a:r>
              <a:rPr lang="en-US" altLang="ko-KR" sz="2400" dirty="0"/>
              <a:t>If multiple function names and file names are extracted, our Extractor keeps only the first file name and the first two function names</a:t>
            </a:r>
            <a:endParaRPr lang="en-US" altLang="ko-KR" sz="2400" b="1" dirty="0"/>
          </a:p>
        </p:txBody>
      </p:sp>
    </p:spTree>
    <p:extLst>
      <p:ext uri="{BB962C8B-B14F-4D97-AF65-F5344CB8AC3E}">
        <p14:creationId xmlns:p14="http://schemas.microsoft.com/office/powerpoint/2010/main" val="143290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5908862"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3</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Methodology(</a:t>
            </a:r>
            <a:r>
              <a:rPr lang="en-US" altLang="ko-KR" sz="2400" b="1" dirty="0"/>
              <a:t>PATCH GENERATOR)</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5509200"/>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b="1" dirty="0"/>
              <a:t>Patch Generator </a:t>
            </a:r>
            <a:r>
              <a:rPr lang="en-US" altLang="ko-KR" sz="2400" dirty="0"/>
              <a:t>applies all applicable fix </a:t>
            </a:r>
            <a:r>
              <a:rPr lang="en-US" altLang="ko-KR" sz="2400" dirty="0" err="1"/>
              <a:t>subpatterns</a:t>
            </a:r>
            <a:r>
              <a:rPr lang="en-US" altLang="ko-KR" sz="2400" dirty="0"/>
              <a:t> for the bug type independently of the target version of the target file</a:t>
            </a:r>
          </a:p>
          <a:p>
            <a:pPr marL="285750" indent="-285750">
              <a:spcBef>
                <a:spcPts val="600"/>
              </a:spcBef>
              <a:buFont typeface="Arial" panose="020B0604020202020204" pitchFamily="34" charset="0"/>
              <a:buChar char="•"/>
              <a:defRPr/>
            </a:pPr>
            <a:endParaRPr lang="en-US" altLang="ko-KR" sz="2400" b="1" dirty="0"/>
          </a:p>
          <a:p>
            <a:pPr marL="285750" indent="-285750">
              <a:spcBef>
                <a:spcPts val="600"/>
              </a:spcBef>
              <a:buFont typeface="Arial" panose="020B0604020202020204" pitchFamily="34" charset="0"/>
              <a:buChar char="•"/>
              <a:defRPr/>
            </a:pPr>
            <a:r>
              <a:rPr lang="en-US" altLang="ko-KR" sz="2400" dirty="0"/>
              <a:t>a patch is generated only when an applicable fix pattern can find a match in the target file</a:t>
            </a:r>
          </a:p>
          <a:p>
            <a:pPr marL="285750" indent="-285750">
              <a:spcBef>
                <a:spcPts val="600"/>
              </a:spcBef>
              <a:buFont typeface="Arial" panose="020B0604020202020204" pitchFamily="34" charset="0"/>
              <a:buChar char="•"/>
              <a:defRPr/>
            </a:pPr>
            <a:endParaRPr lang="en-US" altLang="ko-KR" sz="2400" b="1" dirty="0"/>
          </a:p>
          <a:p>
            <a:pPr marL="285750" indent="-285750">
              <a:spcBef>
                <a:spcPts val="600"/>
              </a:spcBef>
              <a:buFont typeface="Arial" panose="020B0604020202020204" pitchFamily="34" charset="0"/>
              <a:buChar char="•"/>
              <a:defRPr/>
            </a:pPr>
            <a:r>
              <a:rPr lang="en-US" altLang="ko-KR" sz="2400" dirty="0"/>
              <a:t>Patches generated from multiple fix patterns for the same bug report are independent</a:t>
            </a:r>
          </a:p>
          <a:p>
            <a:pPr marL="285750" indent="-285750">
              <a:spcBef>
                <a:spcPts val="600"/>
              </a:spcBef>
              <a:buFont typeface="Arial" panose="020B0604020202020204" pitchFamily="34" charset="0"/>
              <a:buChar char="•"/>
              <a:defRPr/>
            </a:pPr>
            <a:endParaRPr lang="en-US" altLang="ko-KR" sz="2400" b="1" dirty="0"/>
          </a:p>
          <a:p>
            <a:pPr marL="342900" indent="-342900">
              <a:spcBef>
                <a:spcPts val="600"/>
              </a:spcBef>
              <a:buFont typeface="Arial" panose="020B0604020202020204" pitchFamily="34" charset="0"/>
              <a:buChar char="•"/>
              <a:defRPr/>
            </a:pPr>
            <a:r>
              <a:rPr lang="en-US" altLang="ko-KR" sz="2400" dirty="0"/>
              <a:t>Both overflow </a:t>
            </a:r>
            <a:r>
              <a:rPr lang="en-US" altLang="ko-KR" sz="2400" dirty="0" err="1"/>
              <a:t>subpatterns</a:t>
            </a:r>
            <a:r>
              <a:rPr lang="en-US" altLang="ko-KR" sz="2400" dirty="0"/>
              <a:t> in Table II </a:t>
            </a:r>
          </a:p>
          <a:p>
            <a:pPr>
              <a:spcBef>
                <a:spcPts val="600"/>
              </a:spcBef>
              <a:defRPr/>
            </a:pPr>
            <a:r>
              <a:rPr lang="en-US" altLang="ko-KR" sz="2400" dirty="0"/>
              <a:t>  are applicable for this bug report </a:t>
            </a:r>
          </a:p>
          <a:p>
            <a:pPr>
              <a:spcBef>
                <a:spcPts val="600"/>
              </a:spcBef>
              <a:defRPr/>
            </a:pPr>
            <a:r>
              <a:rPr lang="en-US" altLang="ko-KR" sz="2400" dirty="0"/>
              <a:t>  since no pattern parameters are required</a:t>
            </a:r>
            <a:endParaRPr lang="en-US" altLang="ko-KR" sz="2400" b="1" dirty="0"/>
          </a:p>
        </p:txBody>
      </p:sp>
      <p:pic>
        <p:nvPicPr>
          <p:cNvPr id="5" name="그림 4">
            <a:extLst>
              <a:ext uri="{FF2B5EF4-FFF2-40B4-BE49-F238E27FC236}">
                <a16:creationId xmlns:a16="http://schemas.microsoft.com/office/drawing/2014/main" xmlns="" id="{D7A56FB4-0730-4564-86A0-A3BB5D4D5AE9}"/>
              </a:ext>
            </a:extLst>
          </p:cNvPr>
          <p:cNvPicPr>
            <a:picLocks noChangeAspect="1"/>
          </p:cNvPicPr>
          <p:nvPr/>
        </p:nvPicPr>
        <p:blipFill>
          <a:blip r:embed="rId3"/>
          <a:stretch>
            <a:fillRect/>
          </a:stretch>
        </p:blipFill>
        <p:spPr>
          <a:xfrm>
            <a:off x="7364436" y="4546984"/>
            <a:ext cx="4517201" cy="2233781"/>
          </a:xfrm>
          <a:prstGeom prst="rect">
            <a:avLst/>
          </a:prstGeom>
        </p:spPr>
      </p:pic>
    </p:spTree>
    <p:extLst>
      <p:ext uri="{BB962C8B-B14F-4D97-AF65-F5344CB8AC3E}">
        <p14:creationId xmlns:p14="http://schemas.microsoft.com/office/powerpoint/2010/main" val="2090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5908862"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3</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Methodology(</a:t>
            </a:r>
            <a:r>
              <a:rPr lang="en-US" altLang="ko-KR" sz="2400" b="1" dirty="0"/>
              <a:t>PATCH GENERATOR)</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3354765"/>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err="1"/>
              <a:t>AddCheck</a:t>
            </a:r>
            <a:r>
              <a:rPr lang="en-US" altLang="ko-KR" sz="2400" dirty="0"/>
              <a:t> </a:t>
            </a:r>
            <a:r>
              <a:rPr lang="en-US" altLang="ko-KR" sz="2400" dirty="0" err="1"/>
              <a:t>subpattern</a:t>
            </a:r>
            <a:r>
              <a:rPr lang="en-US" altLang="ko-KR" sz="2400" dirty="0"/>
              <a:t> in Table II, require pattern parameters. </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Although adding a null check before a pointer dereference is a known way to fix null pointer bugs, it is impractical to add a null check before all pointer dereferences due to the high runtime overhead</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Our fix patterns are applied only to a reported bug</a:t>
            </a:r>
          </a:p>
        </p:txBody>
      </p:sp>
      <p:pic>
        <p:nvPicPr>
          <p:cNvPr id="2" name="그림 1">
            <a:extLst>
              <a:ext uri="{FF2B5EF4-FFF2-40B4-BE49-F238E27FC236}">
                <a16:creationId xmlns:a16="http://schemas.microsoft.com/office/drawing/2014/main" xmlns="" id="{B54840CB-F220-4913-9D45-86B47119D119}"/>
              </a:ext>
            </a:extLst>
          </p:cNvPr>
          <p:cNvPicPr>
            <a:picLocks noChangeAspect="1"/>
          </p:cNvPicPr>
          <p:nvPr/>
        </p:nvPicPr>
        <p:blipFill>
          <a:blip r:embed="rId3"/>
          <a:stretch>
            <a:fillRect/>
          </a:stretch>
        </p:blipFill>
        <p:spPr>
          <a:xfrm>
            <a:off x="2926591" y="4626330"/>
            <a:ext cx="4152900" cy="581025"/>
          </a:xfrm>
          <a:prstGeom prst="rect">
            <a:avLst/>
          </a:prstGeom>
        </p:spPr>
      </p:pic>
    </p:spTree>
    <p:extLst>
      <p:ext uri="{BB962C8B-B14F-4D97-AF65-F5344CB8AC3E}">
        <p14:creationId xmlns:p14="http://schemas.microsoft.com/office/powerpoint/2010/main" val="1833854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0" y="0"/>
            <a:ext cx="12192000" cy="227703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직사각형 3"/>
          <p:cNvSpPr/>
          <p:nvPr/>
        </p:nvSpPr>
        <p:spPr>
          <a:xfrm>
            <a:off x="0" y="4580964"/>
            <a:ext cx="12192000" cy="227703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extBox 1"/>
          <p:cNvSpPr txBox="1"/>
          <p:nvPr/>
        </p:nvSpPr>
        <p:spPr>
          <a:xfrm>
            <a:off x="150643" y="1669994"/>
            <a:ext cx="1237839" cy="523220"/>
          </a:xfrm>
          <a:prstGeom prst="rect">
            <a:avLst/>
          </a:prstGeom>
          <a:noFill/>
        </p:spPr>
        <p:txBody>
          <a:bodyPr wrap="none" rtlCol="0">
            <a:spAutoFit/>
          </a:bodyPr>
          <a:lstStyle/>
          <a:p>
            <a:r>
              <a:rPr lang="ko-KR" altLang="en-US" sz="2800" b="1" dirty="0">
                <a:latin typeface="KoPub돋움체_Pro Bold" pitchFamily="18" charset="-127"/>
                <a:ea typeface="KoPub돋움체_Pro Bold" pitchFamily="18" charset="-127"/>
              </a:rPr>
              <a:t>▶ 목차</a:t>
            </a:r>
          </a:p>
        </p:txBody>
      </p:sp>
      <p:sp>
        <p:nvSpPr>
          <p:cNvPr id="5" name="오각형 4"/>
          <p:cNvSpPr/>
          <p:nvPr/>
        </p:nvSpPr>
        <p:spPr>
          <a:xfrm>
            <a:off x="2627301" y="2841811"/>
            <a:ext cx="600636" cy="1174377"/>
          </a:xfrm>
          <a:prstGeom prst="homePlate">
            <a:avLst>
              <a:gd name="adj" fmla="val 108779"/>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오각형 5"/>
          <p:cNvSpPr/>
          <p:nvPr/>
        </p:nvSpPr>
        <p:spPr>
          <a:xfrm>
            <a:off x="4919697" y="2841810"/>
            <a:ext cx="600636" cy="1174377"/>
          </a:xfrm>
          <a:prstGeom prst="homePlate">
            <a:avLst>
              <a:gd name="adj" fmla="val 108779"/>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TextBox 7"/>
          <p:cNvSpPr txBox="1"/>
          <p:nvPr/>
        </p:nvSpPr>
        <p:spPr>
          <a:xfrm>
            <a:off x="1021644" y="3252436"/>
            <a:ext cx="1470887" cy="369332"/>
          </a:xfrm>
          <a:prstGeom prst="rect">
            <a:avLst/>
          </a:prstGeom>
          <a:noFill/>
        </p:spPr>
        <p:txBody>
          <a:bodyPr wrap="square" rtlCol="0">
            <a:spAutoFit/>
          </a:bodyPr>
          <a:lstStyle/>
          <a:p>
            <a:pPr algn="ctr"/>
            <a:r>
              <a:rPr lang="en-US" altLang="ko-KR" dirty="0"/>
              <a:t>Introduction</a:t>
            </a:r>
            <a:endParaRPr lang="en-US" dirty="0"/>
          </a:p>
        </p:txBody>
      </p:sp>
      <p:sp>
        <p:nvSpPr>
          <p:cNvPr id="11" name="TextBox 10"/>
          <p:cNvSpPr txBox="1"/>
          <p:nvPr/>
        </p:nvSpPr>
        <p:spPr>
          <a:xfrm>
            <a:off x="5520333" y="3246803"/>
            <a:ext cx="1484596" cy="338554"/>
          </a:xfrm>
          <a:prstGeom prst="rect">
            <a:avLst/>
          </a:prstGeom>
          <a:noFill/>
        </p:spPr>
        <p:txBody>
          <a:bodyPr wrap="square" rtlCol="0">
            <a:spAutoFit/>
          </a:bodyPr>
          <a:lstStyle/>
          <a:p>
            <a:pPr algn="ctr"/>
            <a:r>
              <a:rPr lang="en-US" sz="1600" dirty="0"/>
              <a:t>Methodology</a:t>
            </a:r>
          </a:p>
        </p:txBody>
      </p:sp>
      <p:sp>
        <p:nvSpPr>
          <p:cNvPr id="12" name="TextBox 11"/>
          <p:cNvSpPr txBox="1"/>
          <p:nvPr/>
        </p:nvSpPr>
        <p:spPr>
          <a:xfrm>
            <a:off x="7740335" y="3079438"/>
            <a:ext cx="1349826" cy="646331"/>
          </a:xfrm>
          <a:prstGeom prst="rect">
            <a:avLst/>
          </a:prstGeom>
          <a:noFill/>
        </p:spPr>
        <p:txBody>
          <a:bodyPr wrap="square" rtlCol="0">
            <a:spAutoFit/>
          </a:bodyPr>
          <a:lstStyle/>
          <a:p>
            <a:pPr algn="ctr"/>
            <a:r>
              <a:rPr lang="en-US" altLang="ko-KR" dirty="0"/>
              <a:t>Experiment &amp; Result</a:t>
            </a:r>
          </a:p>
        </p:txBody>
      </p:sp>
      <p:sp>
        <p:nvSpPr>
          <p:cNvPr id="13" name="TextBox 12"/>
          <p:cNvSpPr txBox="1"/>
          <p:nvPr/>
        </p:nvSpPr>
        <p:spPr>
          <a:xfrm>
            <a:off x="10000780" y="3099191"/>
            <a:ext cx="1588941" cy="646331"/>
          </a:xfrm>
          <a:prstGeom prst="rect">
            <a:avLst/>
          </a:prstGeom>
          <a:noFill/>
        </p:spPr>
        <p:txBody>
          <a:bodyPr wrap="square" rtlCol="0">
            <a:spAutoFit/>
          </a:bodyPr>
          <a:lstStyle/>
          <a:p>
            <a:pPr algn="ctr"/>
            <a:r>
              <a:rPr lang="en-US" altLang="ko-KR" dirty="0"/>
              <a:t>Discussion </a:t>
            </a:r>
            <a:r>
              <a:rPr lang="en-US" altLang="ko-KR"/>
              <a:t>&amp; Conclusion</a:t>
            </a:r>
            <a:endParaRPr lang="en-US" altLang="ko-KR" dirty="0"/>
          </a:p>
        </p:txBody>
      </p:sp>
      <p:sp>
        <p:nvSpPr>
          <p:cNvPr id="14" name="오각형 5"/>
          <p:cNvSpPr/>
          <p:nvPr/>
        </p:nvSpPr>
        <p:spPr>
          <a:xfrm>
            <a:off x="7004929" y="2841668"/>
            <a:ext cx="600636" cy="1174377"/>
          </a:xfrm>
          <a:prstGeom prst="homePlate">
            <a:avLst>
              <a:gd name="adj" fmla="val 108779"/>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오각형 5"/>
          <p:cNvSpPr/>
          <p:nvPr/>
        </p:nvSpPr>
        <p:spPr>
          <a:xfrm>
            <a:off x="9297325" y="2841667"/>
            <a:ext cx="600636" cy="1174377"/>
          </a:xfrm>
          <a:prstGeom prst="homePlate">
            <a:avLst>
              <a:gd name="adj" fmla="val 108779"/>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TextBox 15">
            <a:extLst>
              <a:ext uri="{FF2B5EF4-FFF2-40B4-BE49-F238E27FC236}">
                <a16:creationId xmlns:a16="http://schemas.microsoft.com/office/drawing/2014/main" xmlns="" id="{BDA42ECA-EFD3-492F-8876-B57084FB6F9D}"/>
              </a:ext>
            </a:extLst>
          </p:cNvPr>
          <p:cNvSpPr txBox="1"/>
          <p:nvPr/>
        </p:nvSpPr>
        <p:spPr>
          <a:xfrm>
            <a:off x="3320291" y="3104045"/>
            <a:ext cx="1464636" cy="646331"/>
          </a:xfrm>
          <a:prstGeom prst="rect">
            <a:avLst/>
          </a:prstGeom>
          <a:noFill/>
        </p:spPr>
        <p:txBody>
          <a:bodyPr wrap="square" rtlCol="0">
            <a:spAutoFit/>
          </a:bodyPr>
          <a:lstStyle/>
          <a:p>
            <a:pPr algn="ctr"/>
            <a:r>
              <a:rPr lang="en-US" dirty="0"/>
              <a:t>Bug Fix</a:t>
            </a:r>
            <a:br>
              <a:rPr lang="en-US" dirty="0"/>
            </a:br>
            <a:r>
              <a:rPr lang="en-US" dirty="0"/>
              <a:t>Patterns</a:t>
            </a:r>
          </a:p>
        </p:txBody>
      </p:sp>
    </p:spTree>
    <p:extLst>
      <p:ext uri="{BB962C8B-B14F-4D97-AF65-F5344CB8AC3E}">
        <p14:creationId xmlns:p14="http://schemas.microsoft.com/office/powerpoint/2010/main" val="259633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5908862"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3</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Methodology(</a:t>
            </a:r>
            <a:r>
              <a:rPr lang="en-US" altLang="ko-KR" sz="2400" b="1" dirty="0"/>
              <a:t>PATCH GENERATOR)</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2462213"/>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Due to code isomorphisms and the differences in spacing, regular expression based matching is insufficient to identify all equivalent code segments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We leverage a successfully used tool </a:t>
            </a:r>
            <a:r>
              <a:rPr lang="en-US" altLang="ko-KR" sz="2400" i="1" dirty="0" err="1"/>
              <a:t>Coccinelle</a:t>
            </a:r>
            <a:r>
              <a:rPr lang="en-US" altLang="ko-KR" sz="2400" dirty="0"/>
              <a:t> to perform semantic match of the fix patterns. </a:t>
            </a:r>
          </a:p>
        </p:txBody>
      </p:sp>
    </p:spTree>
    <p:extLst>
      <p:ext uri="{BB962C8B-B14F-4D97-AF65-F5344CB8AC3E}">
        <p14:creationId xmlns:p14="http://schemas.microsoft.com/office/powerpoint/2010/main" val="468358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3873817"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4</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Experiment &amp; Result</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4401205"/>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We separate open bug reports into </a:t>
            </a:r>
            <a:r>
              <a:rPr lang="en-US" altLang="ko-KR" sz="2400" i="1" dirty="0"/>
              <a:t>open unfixed bug reports </a:t>
            </a:r>
            <a:r>
              <a:rPr lang="en-US" altLang="ko-KR" sz="2400" dirty="0"/>
              <a:t>and </a:t>
            </a:r>
            <a:r>
              <a:rPr lang="en-US" altLang="ko-KR" sz="2400" i="1" dirty="0"/>
              <a:t>open fixed bug reports</a:t>
            </a:r>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r>
              <a:rPr lang="en-US" altLang="ko-KR" sz="2400" dirty="0"/>
              <a:t>Evaluation measures for patch</a:t>
            </a:r>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r>
              <a:rPr lang="en-US" altLang="ko-KR" sz="2400" dirty="0"/>
              <a:t>Evaluation measures for classification</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endParaRPr lang="en-US" altLang="ko-KR" sz="2400" dirty="0"/>
          </a:p>
          <a:p>
            <a:pPr>
              <a:spcBef>
                <a:spcPts val="600"/>
              </a:spcBef>
              <a:defRPr/>
            </a:pPr>
            <a:endParaRPr lang="en-US" altLang="ko-KR" sz="2400" i="1" dirty="0"/>
          </a:p>
        </p:txBody>
      </p:sp>
      <p:pic>
        <p:nvPicPr>
          <p:cNvPr id="2" name="그림 1">
            <a:extLst>
              <a:ext uri="{FF2B5EF4-FFF2-40B4-BE49-F238E27FC236}">
                <a16:creationId xmlns:a16="http://schemas.microsoft.com/office/drawing/2014/main" xmlns="" id="{6EE97A0E-9016-4065-AB67-A4F8AC9CEC93}"/>
              </a:ext>
            </a:extLst>
          </p:cNvPr>
          <p:cNvPicPr>
            <a:picLocks noChangeAspect="1"/>
          </p:cNvPicPr>
          <p:nvPr/>
        </p:nvPicPr>
        <p:blipFill>
          <a:blip r:embed="rId3"/>
          <a:stretch>
            <a:fillRect/>
          </a:stretch>
        </p:blipFill>
        <p:spPr>
          <a:xfrm>
            <a:off x="901137" y="2995114"/>
            <a:ext cx="4467225" cy="571500"/>
          </a:xfrm>
          <a:prstGeom prst="rect">
            <a:avLst/>
          </a:prstGeom>
        </p:spPr>
      </p:pic>
      <p:grpSp>
        <p:nvGrpSpPr>
          <p:cNvPr id="9" name="그룹 8">
            <a:extLst>
              <a:ext uri="{FF2B5EF4-FFF2-40B4-BE49-F238E27FC236}">
                <a16:creationId xmlns:a16="http://schemas.microsoft.com/office/drawing/2014/main" xmlns="" id="{5F2ED107-455A-4969-AACC-B8D87DCF857D}"/>
              </a:ext>
            </a:extLst>
          </p:cNvPr>
          <p:cNvGrpSpPr/>
          <p:nvPr/>
        </p:nvGrpSpPr>
        <p:grpSpPr>
          <a:xfrm>
            <a:off x="1041814" y="4438072"/>
            <a:ext cx="4932778" cy="1110675"/>
            <a:chOff x="1041814" y="4438072"/>
            <a:chExt cx="4932778" cy="1110675"/>
          </a:xfrm>
        </p:grpSpPr>
        <p:pic>
          <p:nvPicPr>
            <p:cNvPr id="3" name="그림 2">
              <a:extLst>
                <a:ext uri="{FF2B5EF4-FFF2-40B4-BE49-F238E27FC236}">
                  <a16:creationId xmlns:a16="http://schemas.microsoft.com/office/drawing/2014/main" xmlns="" id="{4B0483DF-BD36-4E24-8A45-E18DE7C387B7}"/>
                </a:ext>
              </a:extLst>
            </p:cNvPr>
            <p:cNvPicPr>
              <a:picLocks noChangeAspect="1"/>
            </p:cNvPicPr>
            <p:nvPr/>
          </p:nvPicPr>
          <p:blipFill>
            <a:blip r:embed="rId4"/>
            <a:stretch>
              <a:fillRect/>
            </a:stretch>
          </p:blipFill>
          <p:spPr>
            <a:xfrm>
              <a:off x="1041814" y="4438072"/>
              <a:ext cx="4648200" cy="523875"/>
            </a:xfrm>
            <a:prstGeom prst="rect">
              <a:avLst/>
            </a:prstGeom>
          </p:spPr>
        </p:pic>
        <p:pic>
          <p:nvPicPr>
            <p:cNvPr id="5" name="그림 4">
              <a:extLst>
                <a:ext uri="{FF2B5EF4-FFF2-40B4-BE49-F238E27FC236}">
                  <a16:creationId xmlns:a16="http://schemas.microsoft.com/office/drawing/2014/main" xmlns="" id="{27529262-0602-46B9-82EF-333FF489DF55}"/>
                </a:ext>
              </a:extLst>
            </p:cNvPr>
            <p:cNvPicPr>
              <a:picLocks noChangeAspect="1"/>
            </p:cNvPicPr>
            <p:nvPr/>
          </p:nvPicPr>
          <p:blipFill>
            <a:blip r:embed="rId5"/>
            <a:stretch>
              <a:fillRect/>
            </a:stretch>
          </p:blipFill>
          <p:spPr>
            <a:xfrm>
              <a:off x="1067605" y="5085375"/>
              <a:ext cx="1381125" cy="409575"/>
            </a:xfrm>
            <a:prstGeom prst="rect">
              <a:avLst/>
            </a:prstGeom>
          </p:spPr>
        </p:pic>
        <p:pic>
          <p:nvPicPr>
            <p:cNvPr id="6" name="그림 5">
              <a:extLst>
                <a:ext uri="{FF2B5EF4-FFF2-40B4-BE49-F238E27FC236}">
                  <a16:creationId xmlns:a16="http://schemas.microsoft.com/office/drawing/2014/main" xmlns="" id="{A9DBE401-693D-44BB-9060-2B27E96F6A14}"/>
                </a:ext>
              </a:extLst>
            </p:cNvPr>
            <p:cNvPicPr>
              <a:picLocks noChangeAspect="1"/>
            </p:cNvPicPr>
            <p:nvPr/>
          </p:nvPicPr>
          <p:blipFill>
            <a:blip r:embed="rId6"/>
            <a:stretch>
              <a:fillRect/>
            </a:stretch>
          </p:blipFill>
          <p:spPr>
            <a:xfrm>
              <a:off x="2970407" y="5177272"/>
              <a:ext cx="638175" cy="371475"/>
            </a:xfrm>
            <a:prstGeom prst="rect">
              <a:avLst/>
            </a:prstGeom>
          </p:spPr>
        </p:pic>
        <p:pic>
          <p:nvPicPr>
            <p:cNvPr id="7" name="그림 6">
              <a:extLst>
                <a:ext uri="{FF2B5EF4-FFF2-40B4-BE49-F238E27FC236}">
                  <a16:creationId xmlns:a16="http://schemas.microsoft.com/office/drawing/2014/main" xmlns="" id="{175D75D2-FBB1-43A3-967A-1312758A431E}"/>
                </a:ext>
              </a:extLst>
            </p:cNvPr>
            <p:cNvPicPr>
              <a:picLocks noChangeAspect="1"/>
            </p:cNvPicPr>
            <p:nvPr/>
          </p:nvPicPr>
          <p:blipFill>
            <a:blip r:embed="rId7"/>
            <a:stretch>
              <a:fillRect/>
            </a:stretch>
          </p:blipFill>
          <p:spPr>
            <a:xfrm>
              <a:off x="3553337" y="5085375"/>
              <a:ext cx="752475" cy="428625"/>
            </a:xfrm>
            <a:prstGeom prst="rect">
              <a:avLst/>
            </a:prstGeom>
          </p:spPr>
        </p:pic>
        <p:pic>
          <p:nvPicPr>
            <p:cNvPr id="8" name="그림 7">
              <a:extLst>
                <a:ext uri="{FF2B5EF4-FFF2-40B4-BE49-F238E27FC236}">
                  <a16:creationId xmlns:a16="http://schemas.microsoft.com/office/drawing/2014/main" xmlns="" id="{7283B6B8-A7CD-4649-9B07-178D5B71F4B2}"/>
                </a:ext>
              </a:extLst>
            </p:cNvPr>
            <p:cNvPicPr>
              <a:picLocks noChangeAspect="1"/>
            </p:cNvPicPr>
            <p:nvPr/>
          </p:nvPicPr>
          <p:blipFill>
            <a:blip r:embed="rId8"/>
            <a:stretch>
              <a:fillRect/>
            </a:stretch>
          </p:blipFill>
          <p:spPr>
            <a:xfrm>
              <a:off x="4888742" y="5163565"/>
              <a:ext cx="1085850" cy="361950"/>
            </a:xfrm>
            <a:prstGeom prst="rect">
              <a:avLst/>
            </a:prstGeom>
          </p:spPr>
        </p:pic>
      </p:grpSp>
    </p:spTree>
    <p:extLst>
      <p:ext uri="{BB962C8B-B14F-4D97-AF65-F5344CB8AC3E}">
        <p14:creationId xmlns:p14="http://schemas.microsoft.com/office/powerpoint/2010/main" val="1815668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7885300"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4</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Experiment &amp; Result (</a:t>
            </a:r>
            <a:r>
              <a:rPr lang="en-US" altLang="ko-KR" sz="2400" b="1" dirty="0"/>
              <a:t>Patch Generation Results)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pic>
        <p:nvPicPr>
          <p:cNvPr id="5" name="그림 4">
            <a:extLst>
              <a:ext uri="{FF2B5EF4-FFF2-40B4-BE49-F238E27FC236}">
                <a16:creationId xmlns:a16="http://schemas.microsoft.com/office/drawing/2014/main" xmlns="" id="{D85D76A5-03A7-49E2-BF58-5B9DE9DD2D3C}"/>
              </a:ext>
            </a:extLst>
          </p:cNvPr>
          <p:cNvPicPr>
            <a:picLocks noChangeAspect="1"/>
          </p:cNvPicPr>
          <p:nvPr/>
        </p:nvPicPr>
        <p:blipFill>
          <a:blip r:embed="rId3"/>
          <a:stretch>
            <a:fillRect/>
          </a:stretch>
        </p:blipFill>
        <p:spPr>
          <a:xfrm>
            <a:off x="352425" y="1586059"/>
            <a:ext cx="11487150" cy="4276725"/>
          </a:xfrm>
          <a:prstGeom prst="rect">
            <a:avLst/>
          </a:prstGeom>
        </p:spPr>
      </p:pic>
    </p:spTree>
    <p:extLst>
      <p:ext uri="{BB962C8B-B14F-4D97-AF65-F5344CB8AC3E}">
        <p14:creationId xmlns:p14="http://schemas.microsoft.com/office/powerpoint/2010/main" val="3681953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3873817"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4</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Experiment &amp; Result</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6" name="Rectangle 8">
            <a:extLst>
              <a:ext uri="{FF2B5EF4-FFF2-40B4-BE49-F238E27FC236}">
                <a16:creationId xmlns:a16="http://schemas.microsoft.com/office/drawing/2014/main" xmlns="" id="{87457EB0-AC7D-4A1B-8E1A-63A4B3CB11BF}"/>
              </a:ext>
            </a:extLst>
          </p:cNvPr>
          <p:cNvSpPr>
            <a:spLocks noChangeArrowheads="1"/>
          </p:cNvSpPr>
          <p:nvPr/>
        </p:nvSpPr>
        <p:spPr bwMode="auto">
          <a:xfrm>
            <a:off x="473123" y="1271565"/>
            <a:ext cx="9059837" cy="3724096"/>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57 correct patches, 21 fix potential security vulnerabilities (buffer overflow bugs), including 3 patches fixing confirmed security vulnerabilities in NVD</a:t>
            </a:r>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r>
              <a:rPr lang="en-US" altLang="ko-KR" sz="2400" dirty="0"/>
              <a:t>If R2Fix were applied to these security bugs, their vulnerability window could have been shortened by up to 24 days on average</a:t>
            </a:r>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endParaRPr lang="en-US" altLang="ko-KR" sz="2400" i="1" dirty="0"/>
          </a:p>
        </p:txBody>
      </p:sp>
    </p:spTree>
    <p:extLst>
      <p:ext uri="{BB962C8B-B14F-4D97-AF65-F5344CB8AC3E}">
        <p14:creationId xmlns:p14="http://schemas.microsoft.com/office/powerpoint/2010/main" val="133337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3873817"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4</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Experiment &amp; Result</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6" name="Rectangle 8">
            <a:extLst>
              <a:ext uri="{FF2B5EF4-FFF2-40B4-BE49-F238E27FC236}">
                <a16:creationId xmlns:a16="http://schemas.microsoft.com/office/drawing/2014/main" xmlns="" id="{87457EB0-AC7D-4A1B-8E1A-63A4B3CB11BF}"/>
              </a:ext>
            </a:extLst>
          </p:cNvPr>
          <p:cNvSpPr>
            <a:spLocks noChangeArrowheads="1"/>
          </p:cNvSpPr>
          <p:nvPr/>
        </p:nvSpPr>
        <p:spPr bwMode="auto">
          <a:xfrm>
            <a:off x="473123" y="1271565"/>
            <a:ext cx="9149179" cy="5801588"/>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Although R2Fix generates correct patches for many bug reports, they constitute a small percentage (&lt;1%) of all closed fixed and open bug reports in the evaluated projects for the following reasons</a:t>
            </a:r>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r>
              <a:rPr lang="en-US" altLang="ko-KR" sz="2400" dirty="0"/>
              <a:t>Evaluating R2Fix on three types of bugs as a proof of concept</a:t>
            </a:r>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r>
              <a:rPr lang="en-US" altLang="ko-KR" sz="2400" dirty="0"/>
              <a:t>We randomly sampled 819 out of the 3,627 candidate reports (22.6%)</a:t>
            </a:r>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r>
              <a:rPr lang="en-US" altLang="ko-KR" sz="2400" dirty="0"/>
              <a:t>R2Fix can only generate patches for a portion of the bugs of the three bug types. Other bug reports do not contain enough information.</a:t>
            </a:r>
            <a:endParaRPr lang="en-US" altLang="ko-KR" sz="2400" i="1" dirty="0"/>
          </a:p>
          <a:p>
            <a:pPr marL="285750" indent="-285750">
              <a:spcBef>
                <a:spcPts val="600"/>
              </a:spcBef>
              <a:buFont typeface="Arial" panose="020B0604020202020204" pitchFamily="34" charset="0"/>
              <a:buChar char="•"/>
              <a:defRPr/>
            </a:pPr>
            <a:endParaRPr lang="en-US" altLang="ko-KR" sz="2400" i="1" dirty="0"/>
          </a:p>
        </p:txBody>
      </p:sp>
    </p:spTree>
    <p:extLst>
      <p:ext uri="{BB962C8B-B14F-4D97-AF65-F5344CB8AC3E}">
        <p14:creationId xmlns:p14="http://schemas.microsoft.com/office/powerpoint/2010/main" val="4244791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3873817"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4</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Experiment &amp; Result</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6" name="Rectangle 8">
            <a:extLst>
              <a:ext uri="{FF2B5EF4-FFF2-40B4-BE49-F238E27FC236}">
                <a16:creationId xmlns:a16="http://schemas.microsoft.com/office/drawing/2014/main" xmlns="" id="{87457EB0-AC7D-4A1B-8E1A-63A4B3CB11BF}"/>
              </a:ext>
            </a:extLst>
          </p:cNvPr>
          <p:cNvSpPr>
            <a:spLocks noChangeArrowheads="1"/>
          </p:cNvSpPr>
          <p:nvPr/>
        </p:nvSpPr>
        <p:spPr bwMode="auto">
          <a:xfrm>
            <a:off x="473123" y="1271565"/>
            <a:ext cx="9149179" cy="3954929"/>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Complex R2Fix-generated patch</a:t>
            </a:r>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endParaRPr lang="en-US" altLang="ko-KR" sz="2400" i="1" dirty="0"/>
          </a:p>
          <a:p>
            <a:pPr marL="285750" indent="-285750">
              <a:spcBef>
                <a:spcPts val="600"/>
              </a:spcBef>
              <a:buFont typeface="Arial" panose="020B0604020202020204" pitchFamily="34" charset="0"/>
              <a:buChar char="•"/>
              <a:defRPr/>
            </a:pPr>
            <a:r>
              <a:rPr lang="en-US" altLang="ko-KR" sz="2400" dirty="0"/>
              <a:t>the Linux kernel developers accepted the patch and committed it to the kernel git repository</a:t>
            </a:r>
            <a:endParaRPr lang="en-US" altLang="ko-KR" sz="2400" i="1" dirty="0"/>
          </a:p>
        </p:txBody>
      </p:sp>
      <p:pic>
        <p:nvPicPr>
          <p:cNvPr id="2" name="그림 1">
            <a:extLst>
              <a:ext uri="{FF2B5EF4-FFF2-40B4-BE49-F238E27FC236}">
                <a16:creationId xmlns:a16="http://schemas.microsoft.com/office/drawing/2014/main" xmlns="" id="{96F87B53-BBB0-4DFC-A82F-C80AA0B5C3E6}"/>
              </a:ext>
            </a:extLst>
          </p:cNvPr>
          <p:cNvPicPr>
            <a:picLocks noChangeAspect="1"/>
          </p:cNvPicPr>
          <p:nvPr/>
        </p:nvPicPr>
        <p:blipFill>
          <a:blip r:embed="rId3"/>
          <a:stretch>
            <a:fillRect/>
          </a:stretch>
        </p:blipFill>
        <p:spPr>
          <a:xfrm>
            <a:off x="1379293" y="1733230"/>
            <a:ext cx="8448675" cy="2381250"/>
          </a:xfrm>
          <a:prstGeom prst="rect">
            <a:avLst/>
          </a:prstGeom>
        </p:spPr>
      </p:pic>
    </p:spTree>
    <p:extLst>
      <p:ext uri="{BB962C8B-B14F-4D97-AF65-F5344CB8AC3E}">
        <p14:creationId xmlns:p14="http://schemas.microsoft.com/office/powerpoint/2010/main" val="2960210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7271799"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4</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Experiment &amp; Result (</a:t>
            </a:r>
            <a:r>
              <a:rPr lang="en-US" altLang="ko-KR" sz="2400" b="1" dirty="0"/>
              <a:t>Classification Results)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6" name="Rectangle 8">
            <a:extLst>
              <a:ext uri="{FF2B5EF4-FFF2-40B4-BE49-F238E27FC236}">
                <a16:creationId xmlns:a16="http://schemas.microsoft.com/office/drawing/2014/main" xmlns="" id="{87457EB0-AC7D-4A1B-8E1A-63A4B3CB11BF}"/>
              </a:ext>
            </a:extLst>
          </p:cNvPr>
          <p:cNvSpPr>
            <a:spLocks noChangeArrowheads="1"/>
          </p:cNvSpPr>
          <p:nvPr/>
        </p:nvSpPr>
        <p:spPr bwMode="auto">
          <a:xfrm>
            <a:off x="473123" y="1271565"/>
            <a:ext cx="9149179" cy="1200329"/>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Using a relatively small set of manually identified positive bug reports (column “Pos”), R2Fix can discover over thousands of candidate bug reports (column “Candidate” of Table IV)</a:t>
            </a:r>
          </a:p>
        </p:txBody>
      </p:sp>
      <p:pic>
        <p:nvPicPr>
          <p:cNvPr id="3" name="그림 2">
            <a:extLst>
              <a:ext uri="{FF2B5EF4-FFF2-40B4-BE49-F238E27FC236}">
                <a16:creationId xmlns:a16="http://schemas.microsoft.com/office/drawing/2014/main" xmlns="" id="{48C93A7B-9C12-452B-9127-CB63813C0D5D}"/>
              </a:ext>
            </a:extLst>
          </p:cNvPr>
          <p:cNvPicPr>
            <a:picLocks noChangeAspect="1"/>
          </p:cNvPicPr>
          <p:nvPr/>
        </p:nvPicPr>
        <p:blipFill>
          <a:blip r:embed="rId3"/>
          <a:stretch>
            <a:fillRect/>
          </a:stretch>
        </p:blipFill>
        <p:spPr>
          <a:xfrm>
            <a:off x="3138487" y="2568892"/>
            <a:ext cx="5915025" cy="2085975"/>
          </a:xfrm>
          <a:prstGeom prst="rect">
            <a:avLst/>
          </a:prstGeom>
        </p:spPr>
      </p:pic>
    </p:spTree>
    <p:extLst>
      <p:ext uri="{BB962C8B-B14F-4D97-AF65-F5344CB8AC3E}">
        <p14:creationId xmlns:p14="http://schemas.microsoft.com/office/powerpoint/2010/main" val="3704128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8324458"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4</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Experiment &amp; Result (</a:t>
            </a:r>
            <a:r>
              <a:rPr lang="en-US" altLang="ko-KR" sz="2400" b="1" dirty="0"/>
              <a:t>Developer Feedback Results)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6" name="Rectangle 8">
            <a:extLst>
              <a:ext uri="{FF2B5EF4-FFF2-40B4-BE49-F238E27FC236}">
                <a16:creationId xmlns:a16="http://schemas.microsoft.com/office/drawing/2014/main" xmlns="" id="{87457EB0-AC7D-4A1B-8E1A-63A4B3CB11BF}"/>
              </a:ext>
            </a:extLst>
          </p:cNvPr>
          <p:cNvSpPr>
            <a:spLocks noChangeArrowheads="1"/>
          </p:cNvSpPr>
          <p:nvPr/>
        </p:nvSpPr>
        <p:spPr bwMode="auto">
          <a:xfrm>
            <a:off x="473123" y="1271565"/>
            <a:ext cx="9149179" cy="4093428"/>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More than half (4 out of 7) of the developers answered that the R2Fix-generated patches would save their time (Q-1) in (1) understanding the bug and fixing the bug</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Almost all (6 out of 7 ) developers answered that they would respond quicker to a bug report with a R2Fix-generated patch attached</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Some developers find R2Fix-generated patches could save their time in fixing bugs</a:t>
            </a:r>
          </a:p>
        </p:txBody>
      </p:sp>
    </p:spTree>
    <p:extLst>
      <p:ext uri="{BB962C8B-B14F-4D97-AF65-F5344CB8AC3E}">
        <p14:creationId xmlns:p14="http://schemas.microsoft.com/office/powerpoint/2010/main" val="1678792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4418197"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5</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Discussion &amp; conclusion</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6" name="Rectangle 8">
            <a:extLst>
              <a:ext uri="{FF2B5EF4-FFF2-40B4-BE49-F238E27FC236}">
                <a16:creationId xmlns:a16="http://schemas.microsoft.com/office/drawing/2014/main" xmlns="" id="{87457EB0-AC7D-4A1B-8E1A-63A4B3CB11BF}"/>
              </a:ext>
            </a:extLst>
          </p:cNvPr>
          <p:cNvSpPr>
            <a:spLocks noChangeArrowheads="1"/>
          </p:cNvSpPr>
          <p:nvPr/>
        </p:nvSpPr>
        <p:spPr bwMode="auto">
          <a:xfrm>
            <a:off x="473123" y="1271565"/>
            <a:ext cx="9367228" cy="4093428"/>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b="1" dirty="0"/>
              <a:t>Applicability and Generality </a:t>
            </a:r>
            <a:r>
              <a:rPr lang="en-US" altLang="ko-KR" sz="2400" dirty="0"/>
              <a:t>: Our coarse estimate shows that 17.2% of fixed bug reports in the evaluated projects contain detailed information. </a:t>
            </a:r>
          </a:p>
          <a:p>
            <a:pPr marL="285750" indent="-285750">
              <a:spcBef>
                <a:spcPts val="600"/>
              </a:spcBef>
              <a:buFont typeface="Arial" panose="020B0604020202020204" pitchFamily="34" charset="0"/>
              <a:buChar char="•"/>
              <a:defRPr/>
            </a:pPr>
            <a:r>
              <a:rPr lang="en-US" altLang="ko-KR" sz="2400" dirty="0"/>
              <a:t>We can add more fix patterns to fix more bugs at the cost of increasing the average number of patches per bug report</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b="1" dirty="0"/>
              <a:t>Patch Validation </a:t>
            </a:r>
            <a:r>
              <a:rPr lang="en-US" altLang="ko-KR" sz="2400" dirty="0"/>
              <a:t>: We could not conduct validation experiment because the projects do not have available test cases </a:t>
            </a:r>
          </a:p>
          <a:p>
            <a:pPr marL="285750" indent="-285750">
              <a:spcBef>
                <a:spcPts val="600"/>
              </a:spcBef>
              <a:buFont typeface="Arial" panose="020B0604020202020204" pitchFamily="34" charset="0"/>
              <a:buChar char="•"/>
              <a:defRPr/>
            </a:pPr>
            <a:r>
              <a:rPr lang="en-US" altLang="ko-KR" sz="2400" dirty="0"/>
              <a:t>R2Fix can generate patches automatically without test cases, while the previous work cannot without test cases</a:t>
            </a:r>
          </a:p>
        </p:txBody>
      </p:sp>
    </p:spTree>
    <p:extLst>
      <p:ext uri="{BB962C8B-B14F-4D97-AF65-F5344CB8AC3E}">
        <p14:creationId xmlns:p14="http://schemas.microsoft.com/office/powerpoint/2010/main" val="2071620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4418197"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5</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Discussion &amp; conclusion</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6" name="Rectangle 8">
            <a:extLst>
              <a:ext uri="{FF2B5EF4-FFF2-40B4-BE49-F238E27FC236}">
                <a16:creationId xmlns:a16="http://schemas.microsoft.com/office/drawing/2014/main" xmlns="" id="{87457EB0-AC7D-4A1B-8E1A-63A4B3CB11BF}"/>
              </a:ext>
            </a:extLst>
          </p:cNvPr>
          <p:cNvSpPr>
            <a:spLocks noChangeArrowheads="1"/>
          </p:cNvSpPr>
          <p:nvPr/>
        </p:nvSpPr>
        <p:spPr bwMode="auto">
          <a:xfrm>
            <a:off x="473123" y="1271565"/>
            <a:ext cx="9367228" cy="3647152"/>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b="1" dirty="0"/>
              <a:t>Little Manual Effort Required </a:t>
            </a:r>
            <a:r>
              <a:rPr lang="en-US" altLang="ko-KR" sz="2400" dirty="0"/>
              <a:t>: If a project uses special functions, such as </a:t>
            </a:r>
            <a:r>
              <a:rPr lang="en-US" altLang="ko-KR" sz="2400" i="1" dirty="0" err="1"/>
              <a:t>PR_snprintf</a:t>
            </a:r>
            <a:r>
              <a:rPr lang="en-US" altLang="ko-KR" sz="2400" i="1" dirty="0"/>
              <a:t> </a:t>
            </a:r>
            <a:r>
              <a:rPr lang="en-US" altLang="ko-KR" sz="2400" dirty="0"/>
              <a:t>for </a:t>
            </a:r>
            <a:r>
              <a:rPr lang="en-US" altLang="ko-KR" sz="2400" i="1" dirty="0" err="1"/>
              <a:t>snprintf</a:t>
            </a:r>
            <a:r>
              <a:rPr lang="en-US" altLang="ko-KR" sz="2400" dirty="0"/>
              <a:t> in Mozilla, the developer needs to supply them to R2Fix</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b="1" dirty="0"/>
              <a:t>Threats to Validity </a:t>
            </a:r>
            <a:r>
              <a:rPr lang="en-US" altLang="ko-KR" sz="2400" dirty="0"/>
              <a:t>: The 63 days of average fixing time does not take into account the time for developers to select the correct patch if multiple patches are generated</a:t>
            </a:r>
          </a:p>
          <a:p>
            <a:pPr marL="285750" indent="-285750">
              <a:spcBef>
                <a:spcPts val="600"/>
              </a:spcBef>
              <a:buFont typeface="Arial" panose="020B0604020202020204" pitchFamily="34" charset="0"/>
              <a:buChar char="•"/>
              <a:defRPr/>
            </a:pPr>
            <a:r>
              <a:rPr lang="en-US" altLang="ko-KR" sz="2400" dirty="0"/>
              <a:t>Certain cosmetic changes may be strongly preferred to follow a certain coding style for a project</a:t>
            </a:r>
          </a:p>
        </p:txBody>
      </p:sp>
    </p:spTree>
    <p:extLst>
      <p:ext uri="{BB962C8B-B14F-4D97-AF65-F5344CB8AC3E}">
        <p14:creationId xmlns:p14="http://schemas.microsoft.com/office/powerpoint/2010/main" val="786706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2378472"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1</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Introduction</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6478697"/>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Upon receiving a bug report, developers diagnose the root cause of the bug, produce a patch that can fix the bug, and commit the patch to the source code repository</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We combine the first two steps (diagnosis and patch generation)</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Figure 1(a) shows a Linux kernel </a:t>
            </a:r>
          </a:p>
          <a:p>
            <a:pPr>
              <a:spcBef>
                <a:spcPts val="600"/>
              </a:spcBef>
              <a:defRPr/>
            </a:pPr>
            <a:r>
              <a:rPr lang="en-US" altLang="ko-KR" sz="2400" dirty="0"/>
              <a:t>  buffer overflow/overrun bug report</a:t>
            </a:r>
          </a:p>
          <a:p>
            <a:pPr>
              <a:spcBef>
                <a:spcPts val="600"/>
              </a:spcBef>
              <a:defRPr/>
            </a:pPr>
            <a:endParaRPr lang="en-US" altLang="ko-KR" sz="2400" dirty="0"/>
          </a:p>
          <a:p>
            <a:pPr marL="342900" indent="-342900">
              <a:spcBef>
                <a:spcPts val="600"/>
              </a:spcBef>
              <a:buFont typeface="Arial" panose="020B0604020202020204" pitchFamily="34" charset="0"/>
              <a:buChar char="•"/>
              <a:defRPr/>
            </a:pPr>
            <a:r>
              <a:rPr lang="en-US" altLang="ko-KR" sz="2400" dirty="0"/>
              <a:t>The result of this challenging and </a:t>
            </a:r>
          </a:p>
          <a:p>
            <a:pPr>
              <a:spcBef>
                <a:spcPts val="600"/>
              </a:spcBef>
              <a:defRPr/>
            </a:pPr>
            <a:r>
              <a:rPr lang="en-US" altLang="ko-KR" sz="2400" dirty="0"/>
              <a:t>  time-consuming process is</a:t>
            </a:r>
          </a:p>
          <a:p>
            <a:pPr>
              <a:spcBef>
                <a:spcPts val="600"/>
              </a:spcBef>
              <a:defRPr/>
            </a:pPr>
            <a:r>
              <a:rPr lang="en-US" altLang="ko-KR" sz="2400" dirty="0"/>
              <a:t>  Figure 1(b) patch</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endParaRPr lang="en-US" altLang="ko-KR" sz="2400" dirty="0"/>
          </a:p>
        </p:txBody>
      </p:sp>
      <p:pic>
        <p:nvPicPr>
          <p:cNvPr id="2" name="그림 1">
            <a:extLst>
              <a:ext uri="{FF2B5EF4-FFF2-40B4-BE49-F238E27FC236}">
                <a16:creationId xmlns:a16="http://schemas.microsoft.com/office/drawing/2014/main" xmlns="" id="{EA26E948-14EE-4E5C-8BAA-A18C3F9907D5}"/>
              </a:ext>
            </a:extLst>
          </p:cNvPr>
          <p:cNvPicPr>
            <a:picLocks noChangeAspect="1"/>
          </p:cNvPicPr>
          <p:nvPr/>
        </p:nvPicPr>
        <p:blipFill>
          <a:blip r:embed="rId3"/>
          <a:stretch>
            <a:fillRect/>
          </a:stretch>
        </p:blipFill>
        <p:spPr>
          <a:xfrm>
            <a:off x="6096000" y="3699359"/>
            <a:ext cx="6088768" cy="3010929"/>
          </a:xfrm>
          <a:prstGeom prst="rect">
            <a:avLst/>
          </a:prstGeom>
        </p:spPr>
      </p:pic>
    </p:spTree>
    <p:extLst>
      <p:ext uri="{BB962C8B-B14F-4D97-AF65-F5344CB8AC3E}">
        <p14:creationId xmlns:p14="http://schemas.microsoft.com/office/powerpoint/2010/main" val="2884658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4418197"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5</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Discussion &amp; conclusion</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6" name="Rectangle 8">
            <a:extLst>
              <a:ext uri="{FF2B5EF4-FFF2-40B4-BE49-F238E27FC236}">
                <a16:creationId xmlns:a16="http://schemas.microsoft.com/office/drawing/2014/main" xmlns="" id="{87457EB0-AC7D-4A1B-8E1A-63A4B3CB11BF}"/>
              </a:ext>
            </a:extLst>
          </p:cNvPr>
          <p:cNvSpPr>
            <a:spLocks noChangeArrowheads="1"/>
          </p:cNvSpPr>
          <p:nvPr/>
        </p:nvSpPr>
        <p:spPr bwMode="auto">
          <a:xfrm>
            <a:off x="473123" y="1271565"/>
            <a:ext cx="9367228" cy="3570208"/>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R2Fix has generated 57 correct patches with high precision, 5 of which are new patches generated for unfixed bug reports. We reported all 5 new patches, 4 have already been accepted and committed to the code repositories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We build classifiers to automatically identify these types of bug reports, which can be used for other purposes such as evaluating bug detection tools, studying the evolution of certain types of bugs</a:t>
            </a:r>
          </a:p>
        </p:txBody>
      </p:sp>
    </p:spTree>
    <p:extLst>
      <p:ext uri="{BB962C8B-B14F-4D97-AF65-F5344CB8AC3E}">
        <p14:creationId xmlns:p14="http://schemas.microsoft.com/office/powerpoint/2010/main" val="35703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7499297"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1</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Introduction(</a:t>
            </a:r>
            <a:r>
              <a:rPr lang="en-US" altLang="ko-KR" sz="2400" b="1" dirty="0"/>
              <a:t>Ideal Goal Versus Realistic Goal)</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4093428"/>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We found that only 16.7–33.5% of bug reports in the Linux kernel, Mozilla, and Apache bug databases are fixed because of invalid bug reports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Even among bugs that can be fixed, some are too complex to be fixed automatically because they require redesign of the algorithm, addition of new features, </a:t>
            </a:r>
            <a:r>
              <a:rPr lang="en-US" altLang="ko-KR" sz="2400" dirty="0" err="1"/>
              <a:t>etc</a:t>
            </a:r>
            <a:endParaRPr lang="en-US" altLang="ko-KR" sz="2400" dirty="0"/>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But many simple bugs have severe impact and any time and effort saving in fixing bugs should be valuable</a:t>
            </a:r>
          </a:p>
        </p:txBody>
      </p:sp>
    </p:spTree>
    <p:extLst>
      <p:ext uri="{BB962C8B-B14F-4D97-AF65-F5344CB8AC3E}">
        <p14:creationId xmlns:p14="http://schemas.microsoft.com/office/powerpoint/2010/main" val="43035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4887428"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1</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Introduction(</a:t>
            </a:r>
            <a:r>
              <a:rPr lang="en-US" altLang="ko-KR" sz="2400" b="1" dirty="0"/>
              <a:t>Contributions)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5355312"/>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As different types of bugs require different types of fixes, R2Fix generates bug fixes by bug type (e.g., buffer overflows, or memory leaks)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R2Fix analyzes bug reports, determines the bug types, and generates patches for developers to verify</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To recover missing information, we leverage past bug fix patterns to automatically diagnose bugs and generate fixes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For example, if most buffer overflows are fixed by two common fix patterns, one of the two patches according to the patterns is likely to be a correct patch</a:t>
            </a:r>
          </a:p>
        </p:txBody>
      </p:sp>
    </p:spTree>
    <p:extLst>
      <p:ext uri="{BB962C8B-B14F-4D97-AF65-F5344CB8AC3E}">
        <p14:creationId xmlns:p14="http://schemas.microsoft.com/office/powerpoint/2010/main" val="1758262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4887428"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1</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Introduction(</a:t>
            </a:r>
            <a:r>
              <a:rPr lang="en-US" altLang="ko-KR" sz="2400" b="1" dirty="0"/>
              <a:t>Contributions)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4909036"/>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Second, we apply machine learning techniques to automatically identify the root causes from bug reports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We evaluate R2Fix on three large and popular software projects—the Linux kernel, Mozilla, and Apache—for three important types of bugs: buffer overflows, null pointer bugs, and memory leaks. </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For bug reports that R2Fix can generate patches for, we compare the patches with developer generated patches if they can be identified</a:t>
            </a:r>
          </a:p>
          <a:p>
            <a:pPr marL="285750" indent="-285750">
              <a:spcBef>
                <a:spcPts val="600"/>
              </a:spcBef>
              <a:buFont typeface="Arial" panose="020B0604020202020204" pitchFamily="34" charset="0"/>
              <a:buChar char="•"/>
              <a:defRPr/>
            </a:pPr>
            <a:endParaRPr lang="en-US" altLang="ko-KR" sz="2400" dirty="0"/>
          </a:p>
        </p:txBody>
      </p:sp>
    </p:spTree>
    <p:extLst>
      <p:ext uri="{BB962C8B-B14F-4D97-AF65-F5344CB8AC3E}">
        <p14:creationId xmlns:p14="http://schemas.microsoft.com/office/powerpoint/2010/main" val="59651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3245247"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2</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Bug Fix Patterns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4985980"/>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Reason1 : bug fix patterns affect the feasibility and applicability of automatic patch generation based on the common fix patterns from bug reports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Reason2 : fix patterns can recover diagnostic information missing from a bug report because they are learned from past developer-generated patches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We study three important and dominant types of bugs— buffer overflows, null pointer bugs, and memory leaks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endParaRPr lang="en-US" altLang="ko-KR" sz="2400" dirty="0"/>
          </a:p>
        </p:txBody>
      </p:sp>
    </p:spTree>
    <p:extLst>
      <p:ext uri="{BB962C8B-B14F-4D97-AF65-F5344CB8AC3E}">
        <p14:creationId xmlns:p14="http://schemas.microsoft.com/office/powerpoint/2010/main" val="208786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5717078"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2</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Bug Fix Patterns(</a:t>
            </a:r>
            <a:r>
              <a:rPr lang="en-US" altLang="ko-KR" sz="2400" b="1" dirty="0"/>
              <a:t>Data Collection)</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3724096"/>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We only manually read closed fixed bug reports whose fixes can be identified from the reports or the version control systems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we use keywords related to each bug type to collect additional closed fixed bug reports(</a:t>
            </a:r>
            <a:r>
              <a:rPr lang="en-US" altLang="ko-KR" sz="2400" dirty="0" err="1"/>
              <a:t>e.g</a:t>
            </a:r>
            <a:r>
              <a:rPr lang="en-US" altLang="ko-KR" sz="2400" dirty="0"/>
              <a:t> “buffer”, “overflow”)</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In total, we collect 51 buffer overflows, 91 null pointer bugs, and 41 memory leaks</a:t>
            </a:r>
          </a:p>
        </p:txBody>
      </p:sp>
    </p:spTree>
    <p:extLst>
      <p:ext uri="{BB962C8B-B14F-4D97-AF65-F5344CB8AC3E}">
        <p14:creationId xmlns:p14="http://schemas.microsoft.com/office/powerpoint/2010/main" val="1027850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직사각형 16"/>
          <p:cNvSpPr/>
          <p:nvPr/>
        </p:nvSpPr>
        <p:spPr>
          <a:xfrm>
            <a:off x="0" y="932329"/>
            <a:ext cx="12192000" cy="125506"/>
          </a:xfrm>
          <a:prstGeom prst="rect">
            <a:avLst/>
          </a:prstGeom>
          <a:solidFill>
            <a:srgbClr val="82D0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20" name="TextBox 19"/>
          <p:cNvSpPr txBox="1"/>
          <p:nvPr/>
        </p:nvSpPr>
        <p:spPr>
          <a:xfrm>
            <a:off x="170335" y="98612"/>
            <a:ext cx="7138429" cy="923330"/>
          </a:xfrm>
          <a:prstGeom prst="rect">
            <a:avLst/>
          </a:prstGeom>
          <a:noFill/>
        </p:spPr>
        <p:txBody>
          <a:bodyPr wrap="none" rtlCol="0">
            <a:spAutoFit/>
          </a:bodyPr>
          <a:lstStyle/>
          <a:p>
            <a:r>
              <a:rPr lang="en-US" altLang="ko-KR" sz="54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2</a:t>
            </a:r>
            <a:r>
              <a:rPr lang="en-US" altLang="ko-KR" sz="1100" b="1" dirty="0">
                <a:ln>
                  <a:solidFill>
                    <a:schemeClr val="tx1"/>
                  </a:solidFill>
                </a:ln>
                <a:solidFill>
                  <a:schemeClr val="bg1"/>
                </a:solidFill>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     </a:t>
            </a:r>
            <a:r>
              <a:rPr lang="en-US" altLang="ko-KR"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rPr>
              <a:t>Bug Fix Patterns(</a:t>
            </a:r>
            <a:r>
              <a:rPr lang="en-US" altLang="ko-KR" sz="2400" b="1" dirty="0"/>
              <a:t>Fix Pattern Study Results)</a:t>
            </a:r>
            <a:endParaRPr lang="ko-KR" altLang="en-US" sz="2400" b="1" dirty="0">
              <a:effectLst>
                <a:outerShdw blurRad="38100" dist="38100" dir="2700000" algn="tl">
                  <a:srgbClr val="000000">
                    <a:alpha val="43137"/>
                  </a:srgbClr>
                </a:outerShdw>
              </a:effectLst>
              <a:latin typeface="KoPub돋움체_Pro Bold" panose="02020603020101020101" pitchFamily="18" charset="-127"/>
              <a:ea typeface="KoPub돋움체_Pro Bold" panose="02020603020101020101" pitchFamily="18" charset="-127"/>
            </a:endParaRPr>
          </a:p>
        </p:txBody>
      </p:sp>
      <p:sp>
        <p:nvSpPr>
          <p:cNvPr id="4" name="Rectangle 8">
            <a:extLst>
              <a:ext uri="{FF2B5EF4-FFF2-40B4-BE49-F238E27FC236}">
                <a16:creationId xmlns:a16="http://schemas.microsoft.com/office/drawing/2014/main" xmlns="" id="{AA0C94F6-426E-4ACA-B9D7-5AC327077601}"/>
              </a:ext>
            </a:extLst>
          </p:cNvPr>
          <p:cNvSpPr>
            <a:spLocks noChangeArrowheads="1"/>
          </p:cNvSpPr>
          <p:nvPr/>
        </p:nvSpPr>
        <p:spPr bwMode="auto">
          <a:xfrm>
            <a:off x="473123" y="1271565"/>
            <a:ext cx="9059837" cy="5509200"/>
          </a:xfrm>
          <a:prstGeom prst="rect">
            <a:avLst/>
          </a:prstGeom>
          <a:noFill/>
          <a:ln w="9525">
            <a:noFill/>
            <a:miter lim="800000"/>
            <a:headEnd/>
            <a:tailEnd/>
          </a:ln>
        </p:spPr>
        <p:txBody>
          <a:bodyPr wrap="square">
            <a:spAutoFit/>
          </a:bodyPr>
          <a:lstStyle/>
          <a:p>
            <a:pPr marL="285750" indent="-285750">
              <a:spcBef>
                <a:spcPts val="600"/>
              </a:spcBef>
              <a:buFont typeface="Arial" panose="020B0604020202020204" pitchFamily="34" charset="0"/>
              <a:buChar char="•"/>
              <a:defRPr/>
            </a:pPr>
            <a:r>
              <a:rPr lang="en-US" altLang="ko-KR" sz="2400" dirty="0"/>
              <a:t>Table I shows that many bugs are fixed by a few simple fix patterns and the fix patterns for the same type of bugs are the same in different software</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Leveraging these fix patterns to automatically generate patches from bug reports</a:t>
            </a:r>
          </a:p>
          <a:p>
            <a:pPr marL="285750" indent="-285750">
              <a:spcBef>
                <a:spcPts val="600"/>
              </a:spcBef>
              <a:buFont typeface="Arial" panose="020B0604020202020204" pitchFamily="34" charset="0"/>
              <a:buChar char="•"/>
              <a:defRPr/>
            </a:pPr>
            <a:endParaRPr lang="en-US" altLang="ko-KR" sz="2400" dirty="0"/>
          </a:p>
          <a:p>
            <a:pPr marL="285750" indent="-285750">
              <a:spcBef>
                <a:spcPts val="600"/>
              </a:spcBef>
              <a:buFont typeface="Arial" panose="020B0604020202020204" pitchFamily="34" charset="0"/>
              <a:buChar char="•"/>
              <a:defRPr/>
            </a:pPr>
            <a:r>
              <a:rPr lang="en-US" altLang="ko-KR" sz="2400" dirty="0"/>
              <a:t>Reusing the fix patterns to automatically generate patches for other software</a:t>
            </a:r>
          </a:p>
        </p:txBody>
      </p:sp>
      <p:pic>
        <p:nvPicPr>
          <p:cNvPr id="2" name="그림 1">
            <a:extLst>
              <a:ext uri="{FF2B5EF4-FFF2-40B4-BE49-F238E27FC236}">
                <a16:creationId xmlns:a16="http://schemas.microsoft.com/office/drawing/2014/main" xmlns="" id="{0674F2F1-6329-4F49-905A-AE3BA0BBF445}"/>
              </a:ext>
            </a:extLst>
          </p:cNvPr>
          <p:cNvPicPr>
            <a:picLocks noChangeAspect="1"/>
          </p:cNvPicPr>
          <p:nvPr/>
        </p:nvPicPr>
        <p:blipFill>
          <a:blip r:embed="rId3"/>
          <a:stretch>
            <a:fillRect/>
          </a:stretch>
        </p:blipFill>
        <p:spPr>
          <a:xfrm>
            <a:off x="2497235" y="2471894"/>
            <a:ext cx="5762625" cy="1933575"/>
          </a:xfrm>
          <a:prstGeom prst="rect">
            <a:avLst/>
          </a:prstGeom>
        </p:spPr>
      </p:pic>
    </p:spTree>
    <p:extLst>
      <p:ext uri="{BB962C8B-B14F-4D97-AF65-F5344CB8AC3E}">
        <p14:creationId xmlns:p14="http://schemas.microsoft.com/office/powerpoint/2010/main" val="1341428626"/>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2095</TotalTime>
  <Words>2397</Words>
  <Application>Microsoft Macintosh PowerPoint</Application>
  <PresentationFormat>Widescreen</PresentationFormat>
  <Paragraphs>233</Paragraphs>
  <Slides>30</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KoPub돋움체_Pro Bold</vt:lpstr>
      <vt:lpstr>맑은 고딕</vt:lpstr>
      <vt:lpstr>Arial</vt:lpstr>
      <vt:lpstr>Office 테마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LG</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혜원</dc:creator>
  <cp:lastModifiedBy>민 경식</cp:lastModifiedBy>
  <cp:revision>105</cp:revision>
  <dcterms:created xsi:type="dcterms:W3CDTF">2016-08-12T08:12:18Z</dcterms:created>
  <dcterms:modified xsi:type="dcterms:W3CDTF">2018-04-20T01:26:28Z</dcterms:modified>
</cp:coreProperties>
</file>