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1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2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8221" autoAdjust="0"/>
  </p:normalViewPr>
  <p:slideViewPr>
    <p:cSldViewPr snapToGrid="0">
      <p:cViewPr varScale="1">
        <p:scale>
          <a:sx n="142" d="100"/>
          <a:sy n="142" d="100"/>
        </p:scale>
        <p:origin x="1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B822-5932-47E3-B3E7-B02386F83F80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9DEAA-E66B-4CE3-8D8B-937A9DC08C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58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버그 리포트를 통해 소스파일을 검색할 수 있도록 </a:t>
            </a:r>
            <a:r>
              <a:rPr lang="en-US" altLang="ko-KR" dirty="0"/>
              <a:t>Indexing </a:t>
            </a:r>
            <a:r>
              <a:rPr lang="ko-KR" altLang="en-US" dirty="0"/>
              <a:t>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88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57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84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53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버그 리포트의 관련성 점수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47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버그 리포트의 관련성 점수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60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버그 리포트의 관련성 점수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887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파일 관련 점수</a:t>
            </a:r>
            <a:r>
              <a:rPr lang="en-US" altLang="ko-KR" dirty="0"/>
              <a:t>,</a:t>
            </a:r>
            <a:r>
              <a:rPr lang="ko-KR" altLang="en-US" dirty="0"/>
              <a:t> 버그 관련 점수 와 </a:t>
            </a:r>
            <a:r>
              <a:rPr lang="en-US" altLang="ko-KR" dirty="0"/>
              <a:t>stack-</a:t>
            </a:r>
            <a:r>
              <a:rPr lang="en-US" altLang="ko-KR" dirty="0" err="1"/>
              <a:t>tarce</a:t>
            </a:r>
            <a:r>
              <a:rPr lang="en-US" altLang="ko-KR" dirty="0"/>
              <a:t> </a:t>
            </a:r>
            <a:r>
              <a:rPr lang="ko-KR" altLang="en-US" dirty="0"/>
              <a:t>점수를 합한 것이 </a:t>
            </a:r>
            <a:r>
              <a:rPr lang="en-US" altLang="ko-KR" dirty="0"/>
              <a:t>c(</a:t>
            </a:r>
            <a:r>
              <a:rPr lang="en-US" altLang="ko-KR" dirty="0" err="1"/>
              <a:t>f,b,a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667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669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2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94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Bug </a:t>
            </a:r>
            <a:r>
              <a:rPr lang="en-US" altLang="ko-KR" dirty="0" err="1"/>
              <a:t>Zilla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24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30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should the bugs be fixed? More accurate information retrieval-based bug localization based on bug reports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72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97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5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60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DEAA-E66B-4CE3-8D8B-937A9DC08C4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68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30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94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54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32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61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4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68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3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63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23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A90B01-EC45-4F27-B74D-9E57DB20A6E5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1CDEA7-AEE0-4DB5-B30C-C25B5CDE00A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22A0-559A-4E11-A8E3-7874246F2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Bug Localization Based on Code Change Histories</a:t>
            </a:r>
            <a:br>
              <a:rPr lang="en-US" altLang="ko-KR" sz="4000" dirty="0"/>
            </a:br>
            <a:r>
              <a:rPr lang="en-US" altLang="ko-KR" sz="4000" dirty="0"/>
              <a:t>and Bug Reports</a:t>
            </a:r>
            <a:endParaRPr lang="ko-KR" alt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BBCDD-33AC-4613-BEFB-996F2E60C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G201892006 </a:t>
            </a:r>
            <a:r>
              <a:rPr lang="ko-KR" altLang="en-US" dirty="0"/>
              <a:t>정동주</a:t>
            </a:r>
          </a:p>
        </p:txBody>
      </p:sp>
    </p:spTree>
    <p:extLst>
      <p:ext uri="{BB962C8B-B14F-4D97-AF65-F5344CB8AC3E}">
        <p14:creationId xmlns:p14="http://schemas.microsoft.com/office/powerpoint/2010/main" val="321090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E7D25-B161-402D-B7ED-0B47660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r>
              <a:rPr lang="en-US" altLang="ko-KR" sz="2800" dirty="0"/>
              <a:t>(</a:t>
            </a:r>
            <a:r>
              <a:rPr lang="en-US" altLang="ko-KR" sz="2800" i="1" dirty="0"/>
              <a:t>Information Retrieval based Bug Localization)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FB7A-7F17-4BC2-953A-DE4F54FE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Information Retrieval based Bug Localization</a:t>
            </a:r>
            <a:r>
              <a:rPr lang="ko-KR" altLang="en-US" dirty="0"/>
              <a:t>에서 소스 코드 파일은 검색할 문서 컬렉션 </a:t>
            </a:r>
            <a:r>
              <a:rPr lang="en-US" altLang="ko-KR" dirty="0"/>
              <a:t>(</a:t>
            </a:r>
            <a:r>
              <a:rPr lang="ko-KR" altLang="en-US" dirty="0"/>
              <a:t>검색 대상</a:t>
            </a:r>
            <a:r>
              <a:rPr lang="en-US" altLang="ko-KR" dirty="0"/>
              <a:t>)</a:t>
            </a:r>
            <a:r>
              <a:rPr lang="ko-KR" altLang="en-US" dirty="0"/>
              <a:t>으로 구성하고 </a:t>
            </a:r>
            <a:r>
              <a:rPr lang="en-US" altLang="ko-KR" dirty="0"/>
              <a:t>Bug Report</a:t>
            </a:r>
            <a:r>
              <a:rPr lang="ko-KR" altLang="en-US" dirty="0"/>
              <a:t>는 쿼리</a:t>
            </a:r>
            <a:r>
              <a:rPr lang="en-US" altLang="ko-KR" dirty="0"/>
              <a:t>(</a:t>
            </a:r>
            <a:r>
              <a:rPr lang="ko-KR" altLang="en-US" dirty="0"/>
              <a:t>검색 조건</a:t>
            </a:r>
            <a:r>
              <a:rPr lang="en-US" altLang="ko-KR" dirty="0"/>
              <a:t>) </a:t>
            </a:r>
            <a:r>
              <a:rPr lang="ko-KR" altLang="en-US" dirty="0"/>
              <a:t>로서 사용됨</a:t>
            </a:r>
            <a:r>
              <a:rPr lang="en-US" altLang="ko-KR" dirty="0"/>
              <a:t>. Bug</a:t>
            </a:r>
            <a:r>
              <a:rPr lang="ko-KR" altLang="en-US" dirty="0"/>
              <a:t> </a:t>
            </a:r>
            <a:r>
              <a:rPr lang="en-US" altLang="ko-KR" dirty="0"/>
              <a:t>Report</a:t>
            </a:r>
            <a:r>
              <a:rPr lang="ko-KR" altLang="en-US" dirty="0"/>
              <a:t>를 통해 의심스러운 소스파일에 우선순위를 매김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- IR </a:t>
            </a:r>
            <a:r>
              <a:rPr lang="ko-KR" altLang="en-US" dirty="0"/>
              <a:t>방식에서의 사전처리는 </a:t>
            </a:r>
            <a:r>
              <a:rPr lang="en-US" altLang="ko-KR" dirty="0"/>
              <a:t>Text Normalization, </a:t>
            </a:r>
            <a:r>
              <a:rPr lang="en-US" altLang="ko-KR" dirty="0" err="1"/>
              <a:t>Stopword</a:t>
            </a:r>
            <a:r>
              <a:rPr lang="en-US" altLang="ko-KR" dirty="0"/>
              <a:t> Removal, Stemming 3</a:t>
            </a:r>
            <a:r>
              <a:rPr lang="ko-KR" altLang="en-US" dirty="0"/>
              <a:t>단계로 처리가 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- Bug</a:t>
            </a:r>
            <a:r>
              <a:rPr lang="ko-KR" altLang="en-US" dirty="0"/>
              <a:t> </a:t>
            </a:r>
            <a:r>
              <a:rPr lang="en-US" altLang="ko-KR" dirty="0"/>
              <a:t>Report</a:t>
            </a:r>
            <a:r>
              <a:rPr lang="ko-KR" altLang="en-US" dirty="0"/>
              <a:t>와 소스파일은 사전 처리를 통해 유사성을 계산함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50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E7D25-B161-402D-B7ED-0B47660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r>
              <a:rPr lang="en-US" altLang="ko-KR" sz="2800" dirty="0"/>
              <a:t>(</a:t>
            </a:r>
            <a:r>
              <a:rPr lang="en-US" altLang="ko-KR" sz="2800" i="1" dirty="0"/>
              <a:t>Information Retrieval based Bug Localization)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FB7A-7F17-4BC2-953A-DE4F54FE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Bug</a:t>
            </a:r>
            <a:r>
              <a:rPr lang="ko-KR" altLang="en-US" dirty="0"/>
              <a:t> </a:t>
            </a:r>
            <a:r>
              <a:rPr lang="en-US" altLang="ko-KR" dirty="0"/>
              <a:t>Report </a:t>
            </a:r>
            <a:r>
              <a:rPr lang="ko-KR" altLang="en-US" dirty="0"/>
              <a:t>및 소스 파일이 사전처리 되면 </a:t>
            </a:r>
            <a:r>
              <a:rPr lang="en-US" altLang="ko-KR" dirty="0"/>
              <a:t>Term Frequency (TF, </a:t>
            </a:r>
            <a:r>
              <a:rPr lang="ko-KR" altLang="en-US" dirty="0"/>
              <a:t>용어가 사용된 횟수</a:t>
            </a:r>
            <a:r>
              <a:rPr lang="en-US" altLang="ko-KR" dirty="0"/>
              <a:t>) </a:t>
            </a:r>
            <a:r>
              <a:rPr lang="ko-KR" altLang="en-US" dirty="0"/>
              <a:t>와 </a:t>
            </a:r>
            <a:r>
              <a:rPr lang="en-US" altLang="ko-KR" dirty="0"/>
              <a:t>Document Frequency(DF, </a:t>
            </a:r>
            <a:r>
              <a:rPr lang="ko-KR" altLang="en-US" dirty="0"/>
              <a:t>용어가 사용된 문서의 갯수</a:t>
            </a:r>
            <a:r>
              <a:rPr lang="en-US" altLang="ko-KR" dirty="0"/>
              <a:t>)</a:t>
            </a:r>
            <a:r>
              <a:rPr lang="ko-KR" altLang="en-US" dirty="0"/>
              <a:t>와 같은 다양한 통계를 수집하며 이를 통해 </a:t>
            </a:r>
            <a:r>
              <a:rPr lang="en-US" altLang="ko-KR" dirty="0"/>
              <a:t>Indexing </a:t>
            </a:r>
            <a:r>
              <a:rPr lang="ko-KR" altLang="en-US" dirty="0"/>
              <a:t>함 </a:t>
            </a:r>
            <a:r>
              <a:rPr lang="en-US" altLang="ko-KR" dirty="0"/>
              <a:t>(</a:t>
            </a:r>
            <a:r>
              <a:rPr lang="ko-KR" altLang="en-US" dirty="0"/>
              <a:t>문서 컬렉션 구성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- IDF </a:t>
            </a:r>
            <a:r>
              <a:rPr lang="ko-KR" altLang="en-US" dirty="0"/>
              <a:t>는 </a:t>
            </a:r>
            <a:r>
              <a:rPr lang="en-US" altLang="ko-KR" dirty="0"/>
              <a:t>Inverse Document Frequency</a:t>
            </a:r>
            <a:r>
              <a:rPr lang="ko-KR" altLang="en-US" dirty="0"/>
              <a:t>를 말하며 </a:t>
            </a:r>
            <a:r>
              <a:rPr lang="en-US" altLang="ko-KR" dirty="0"/>
              <a:t>Bug Report</a:t>
            </a:r>
            <a:r>
              <a:rPr lang="ko-KR" altLang="en-US" dirty="0"/>
              <a:t>와 소스 파일간의 관련도와 유사도를 계산하는데에 사용됨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Bug Report</a:t>
            </a:r>
            <a:r>
              <a:rPr lang="ko-KR" altLang="en-US" dirty="0"/>
              <a:t>와 소스파일은 </a:t>
            </a:r>
            <a:r>
              <a:rPr lang="en-US" altLang="ko-KR" dirty="0"/>
              <a:t>TF </a:t>
            </a:r>
            <a:r>
              <a:rPr lang="ko-KR" altLang="en-US" dirty="0"/>
              <a:t>와 </a:t>
            </a:r>
            <a:r>
              <a:rPr lang="en-US" altLang="ko-KR" dirty="0"/>
              <a:t>IDF</a:t>
            </a:r>
            <a:r>
              <a:rPr lang="ko-KR" altLang="en-US" dirty="0"/>
              <a:t>를 통해 벡터값으로 표현되며 성능 향상을 위해 </a:t>
            </a:r>
            <a:endParaRPr lang="en-US" altLang="ko-KR" dirty="0"/>
          </a:p>
          <a:p>
            <a:r>
              <a:rPr lang="en-US" altLang="ko-KR" dirty="0"/>
              <a:t>Zhou et al.</a:t>
            </a:r>
            <a:r>
              <a:rPr lang="ko-KR" altLang="en-US" dirty="0"/>
              <a:t>의 논문에서 제안된 </a:t>
            </a:r>
            <a:r>
              <a:rPr lang="en-US" altLang="ko-KR" dirty="0"/>
              <a:t>Vector Space Model(</a:t>
            </a:r>
            <a:r>
              <a:rPr lang="en-US" altLang="ko-KR" dirty="0" err="1"/>
              <a:t>rVSM</a:t>
            </a:r>
            <a:r>
              <a:rPr lang="en-US" altLang="ko-KR" dirty="0"/>
              <a:t>)</a:t>
            </a:r>
            <a:r>
              <a:rPr lang="ko-KR" altLang="en-US" dirty="0"/>
              <a:t>을 사용함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13123-D15E-4C9E-9FED-090B3DCC3B1C}"/>
              </a:ext>
            </a:extLst>
          </p:cNvPr>
          <p:cNvSpPr txBox="1"/>
          <p:nvPr/>
        </p:nvSpPr>
        <p:spPr>
          <a:xfrm>
            <a:off x="1097280" y="5221672"/>
            <a:ext cx="5543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Where should the bugs be fixed? More accurate information retrieval-based bug localization based on bug reports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1714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E7D25-B161-402D-B7ED-0B47660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r>
              <a:rPr lang="en-US" altLang="ko-KR" sz="3600" dirty="0"/>
              <a:t>(</a:t>
            </a:r>
            <a:r>
              <a:rPr lang="en-US" altLang="ko-KR" sz="3600" i="1" dirty="0"/>
              <a:t>Code Change History)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FB7A-7F17-4BC2-953A-DE4F54FE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Software configuration management(SCM) </a:t>
            </a:r>
            <a:r>
              <a:rPr lang="ko-KR" altLang="en-US" dirty="0"/>
              <a:t>시스템은 소프트웨어 개발의 중심에 자리잡고 있으며 일반적으로 개발팀은 </a:t>
            </a:r>
            <a:r>
              <a:rPr lang="en-US" altLang="ko-KR" dirty="0"/>
              <a:t>Git, SVN, Mercurial</a:t>
            </a:r>
            <a:r>
              <a:rPr lang="ko-KR" altLang="en-US" dirty="0"/>
              <a:t>등을 활용하여 버전을 관리함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이때 남은 기록은 소스파일의 결함을 추적할때 필요한 지표중 하나이며 이를 통해 의심스러운 버그 파일을 발견하며 </a:t>
            </a:r>
            <a:r>
              <a:rPr lang="en-US" altLang="ko-KR" dirty="0"/>
              <a:t>Bug Report</a:t>
            </a:r>
            <a:r>
              <a:rPr lang="ko-KR" altLang="en-US" dirty="0"/>
              <a:t>를 통해 버그를 수정함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9851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F52E5-B43F-40BA-A932-DFED39C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Approach</a:t>
            </a:r>
            <a:endParaRPr lang="ko-KR" alt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D897A-0B70-4CC2-B3E4-2A98481A9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21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17C87-BDBC-4845-9414-B356DE9A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3600" dirty="0"/>
              <a:t>(BLIA)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3F0466-0D61-40C3-B66D-E3A5465DE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Bug</a:t>
            </a:r>
            <a:r>
              <a:rPr lang="ko-KR" altLang="en-US" dirty="0"/>
              <a:t> </a:t>
            </a:r>
            <a:r>
              <a:rPr lang="en-US" altLang="ko-KR" dirty="0"/>
              <a:t>Report</a:t>
            </a:r>
            <a:r>
              <a:rPr lang="ko-KR" altLang="en-US" dirty="0"/>
              <a:t>에는 날짜</a:t>
            </a:r>
            <a:r>
              <a:rPr lang="en-US" altLang="ko-KR" dirty="0"/>
              <a:t>, </a:t>
            </a:r>
            <a:r>
              <a:rPr lang="ko-KR" altLang="en-US" dirty="0"/>
              <a:t>시나리오</a:t>
            </a:r>
            <a:r>
              <a:rPr lang="en-US" altLang="ko-KR" dirty="0"/>
              <a:t>, </a:t>
            </a:r>
            <a:r>
              <a:rPr lang="ko-KR" altLang="en-US" dirty="0"/>
              <a:t>제품버전등이 포함되며 버그가 발생할 시 </a:t>
            </a:r>
            <a:r>
              <a:rPr lang="en-US" altLang="ko-KR" dirty="0"/>
              <a:t>Stack-trace</a:t>
            </a:r>
            <a:r>
              <a:rPr lang="ko-KR" altLang="en-US" dirty="0"/>
              <a:t>를 통해 </a:t>
            </a:r>
            <a:r>
              <a:rPr lang="en-US" altLang="ko-KR" dirty="0"/>
              <a:t>Bug Report</a:t>
            </a:r>
            <a:r>
              <a:rPr lang="ko-KR" altLang="en-US" dirty="0"/>
              <a:t>를 제출함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Stack-trace</a:t>
            </a:r>
            <a:r>
              <a:rPr lang="ko-KR" altLang="en-US" dirty="0"/>
              <a:t>는 버그가 있는 소스파일과 코드 라인을 특정하는 중요한 단서이며 코드 라인은 </a:t>
            </a:r>
            <a:r>
              <a:rPr lang="en-US" altLang="ko-KR" dirty="0"/>
              <a:t>Bug Report</a:t>
            </a:r>
            <a:r>
              <a:rPr lang="ko-KR" altLang="en-US" dirty="0"/>
              <a:t>의 </a:t>
            </a:r>
            <a:r>
              <a:rPr lang="en-US" altLang="ko-KR" dirty="0"/>
              <a:t>Method Name</a:t>
            </a:r>
            <a:r>
              <a:rPr lang="ko-KR" altLang="en-US" dirty="0"/>
              <a:t>이나 </a:t>
            </a:r>
            <a:r>
              <a:rPr lang="en-US" altLang="ko-KR" dirty="0"/>
              <a:t>Class Name</a:t>
            </a:r>
            <a:r>
              <a:rPr lang="ko-KR" altLang="en-US" dirty="0"/>
              <a:t>을 통해 추적이 가능함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BLIA </a:t>
            </a:r>
            <a:r>
              <a:rPr lang="ko-KR" altLang="en-US" dirty="0"/>
              <a:t>는 </a:t>
            </a:r>
            <a:r>
              <a:rPr lang="en-US" altLang="ko-KR" dirty="0"/>
              <a:t>IR </a:t>
            </a:r>
            <a:r>
              <a:rPr lang="ko-KR" altLang="en-US" dirty="0"/>
              <a:t>모델로 </a:t>
            </a:r>
            <a:r>
              <a:rPr lang="en-US" altLang="ko-KR" dirty="0" err="1"/>
              <a:t>rVSM</a:t>
            </a:r>
            <a:r>
              <a:rPr lang="ko-KR" altLang="en-US" dirty="0"/>
              <a:t>을 활용하여 </a:t>
            </a:r>
            <a:r>
              <a:rPr lang="en-US" altLang="ko-KR" dirty="0"/>
              <a:t>Bug Report </a:t>
            </a:r>
            <a:r>
              <a:rPr lang="ko-KR" altLang="en-US" dirty="0"/>
              <a:t>분석을 기반으로 하는 기술을 구축하며 소스파일의 정보</a:t>
            </a:r>
            <a:r>
              <a:rPr lang="en-US" altLang="ko-KR" dirty="0"/>
              <a:t>, Stack-trace </a:t>
            </a:r>
            <a:r>
              <a:rPr lang="ko-KR" altLang="en-US" dirty="0"/>
              <a:t>분석 정보</a:t>
            </a:r>
            <a:r>
              <a:rPr lang="en-US" altLang="ko-KR" dirty="0"/>
              <a:t>, Commit </a:t>
            </a:r>
            <a:r>
              <a:rPr lang="ko-KR" altLang="en-US" dirty="0"/>
              <a:t>메시지를 통합적으로 분석하여 결과를 도출함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2671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17C87-BDBC-4845-9414-B356DE9A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3600" dirty="0"/>
              <a:t>(BLIA)</a:t>
            </a:r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8DADB9-3BD6-40C6-8B40-3F41591F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41" y="1845734"/>
            <a:ext cx="6725013" cy="43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3600" dirty="0"/>
              <a:t>(BLIA)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47BDCB-76FB-4C1C-8036-9B509DD3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160" y="1846781"/>
            <a:ext cx="6086223" cy="3870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B5DD38-B90A-4209-B660-5861A2EBC384}"/>
              </a:ext>
            </a:extLst>
          </p:cNvPr>
          <p:cNvSpPr txBox="1"/>
          <p:nvPr/>
        </p:nvSpPr>
        <p:spPr>
          <a:xfrm>
            <a:off x="3005775" y="5846019"/>
            <a:ext cx="68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1. Bug Report</a:t>
            </a:r>
            <a:r>
              <a:rPr lang="ko-KR" altLang="en-US" dirty="0"/>
              <a:t>와 소스 파일을 통해 관련성 점수 </a:t>
            </a:r>
            <a:r>
              <a:rPr lang="en-US" altLang="ko-KR" dirty="0"/>
              <a:t>(</a:t>
            </a:r>
            <a:r>
              <a:rPr lang="en-US" altLang="ko-KR" dirty="0" err="1"/>
              <a:t>StructVsmScore</a:t>
            </a:r>
            <a:r>
              <a:rPr lang="en-US" altLang="ko-KR" dirty="0"/>
              <a:t>)</a:t>
            </a:r>
            <a:r>
              <a:rPr lang="ko-KR" altLang="en-US" dirty="0"/>
              <a:t> 계산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2A7EC-5525-4D19-8B04-C6EB08ED3F93}"/>
              </a:ext>
            </a:extLst>
          </p:cNvPr>
          <p:cNvSpPr txBox="1"/>
          <p:nvPr/>
        </p:nvSpPr>
        <p:spPr>
          <a:xfrm>
            <a:off x="1078121" y="5846019"/>
            <a:ext cx="10699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2. </a:t>
            </a:r>
            <a:r>
              <a:rPr lang="ko-KR" altLang="en-US" dirty="0"/>
              <a:t>새 </a:t>
            </a:r>
            <a:r>
              <a:rPr lang="en-US" altLang="ko-KR" dirty="0"/>
              <a:t>Bug Report</a:t>
            </a:r>
            <a:r>
              <a:rPr lang="ko-KR" altLang="en-US" dirty="0"/>
              <a:t>와 유사한 기존의 </a:t>
            </a:r>
            <a:r>
              <a:rPr lang="en-US" altLang="ko-KR" dirty="0"/>
              <a:t>Bug Report</a:t>
            </a:r>
            <a:r>
              <a:rPr lang="ko-KR" altLang="en-US" dirty="0"/>
              <a:t>를 검색하여 유사성 점수</a:t>
            </a:r>
            <a:r>
              <a:rPr lang="en-US" altLang="ko-KR" dirty="0"/>
              <a:t>(</a:t>
            </a:r>
            <a:r>
              <a:rPr lang="en-US" altLang="ko-KR" dirty="0" err="1"/>
              <a:t>SimiBugScore</a:t>
            </a:r>
            <a:r>
              <a:rPr lang="en-US" altLang="ko-KR" dirty="0"/>
              <a:t>)</a:t>
            </a:r>
            <a:r>
              <a:rPr lang="ko-KR" altLang="en-US" dirty="0"/>
              <a:t>를 계산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00F33-F620-4372-8D96-40ABB4B0F2B0}"/>
              </a:ext>
            </a:extLst>
          </p:cNvPr>
          <p:cNvSpPr txBox="1"/>
          <p:nvPr/>
        </p:nvSpPr>
        <p:spPr>
          <a:xfrm>
            <a:off x="7822458" y="4935975"/>
            <a:ext cx="137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H2 Database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0EFC2-B989-49CC-9274-15E03FB34B8E}"/>
              </a:ext>
            </a:extLst>
          </p:cNvPr>
          <p:cNvSpPr txBox="1"/>
          <p:nvPr/>
        </p:nvSpPr>
        <p:spPr>
          <a:xfrm>
            <a:off x="1216158" y="5848476"/>
            <a:ext cx="10423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3. Stack-trace</a:t>
            </a:r>
            <a:r>
              <a:rPr lang="ko-KR" altLang="en-US" dirty="0"/>
              <a:t>가 있는 경우 소스파일의 정보를 분석하고 의심도 </a:t>
            </a:r>
            <a:r>
              <a:rPr lang="en-US" altLang="ko-KR" dirty="0"/>
              <a:t>(</a:t>
            </a:r>
            <a:r>
              <a:rPr lang="en-US" altLang="ko-KR" dirty="0" err="1"/>
              <a:t>StraceScore</a:t>
            </a:r>
            <a:r>
              <a:rPr lang="en-US" altLang="ko-KR" dirty="0"/>
              <a:t>)</a:t>
            </a:r>
            <a:r>
              <a:rPr lang="ko-KR" altLang="en-US" dirty="0"/>
              <a:t>를 계산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D3AC0-D279-401B-9CB3-33977917894A}"/>
              </a:ext>
            </a:extLst>
          </p:cNvPr>
          <p:cNvSpPr txBox="1"/>
          <p:nvPr/>
        </p:nvSpPr>
        <p:spPr>
          <a:xfrm>
            <a:off x="914943" y="5846255"/>
            <a:ext cx="10423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4. Bug Report</a:t>
            </a:r>
            <a:r>
              <a:rPr lang="ko-KR" altLang="en-US" dirty="0"/>
              <a:t>가 보고 되기 전의 최근 커밋을 분석하여 커밋 로그 점수</a:t>
            </a:r>
            <a:r>
              <a:rPr lang="en-US" altLang="ko-KR" dirty="0"/>
              <a:t>(</a:t>
            </a:r>
            <a:r>
              <a:rPr lang="en-US" altLang="ko-KR" dirty="0" err="1"/>
              <a:t>CommScore</a:t>
            </a:r>
            <a:r>
              <a:rPr lang="en-US" altLang="ko-KR" dirty="0"/>
              <a:t>) </a:t>
            </a:r>
            <a:r>
              <a:rPr lang="ko-KR" altLang="en-US" dirty="0"/>
              <a:t>를 계산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D2284-26BD-4E8D-95B4-A2F3AD3E0590}"/>
              </a:ext>
            </a:extLst>
          </p:cNvPr>
          <p:cNvSpPr txBox="1"/>
          <p:nvPr/>
        </p:nvSpPr>
        <p:spPr>
          <a:xfrm>
            <a:off x="884462" y="5846019"/>
            <a:ext cx="10423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5. </a:t>
            </a:r>
            <a:r>
              <a:rPr lang="ko-KR" altLang="en-US" dirty="0"/>
              <a:t>이전 </a:t>
            </a:r>
            <a:r>
              <a:rPr lang="en-US" altLang="ko-KR" dirty="0"/>
              <a:t>4</a:t>
            </a:r>
            <a:r>
              <a:rPr lang="ko-KR" altLang="en-US" dirty="0"/>
              <a:t>단계에서 분석한 점수를 통합하여 의심되는 파일에 순위를 매겨 제시함</a:t>
            </a:r>
          </a:p>
        </p:txBody>
      </p:sp>
    </p:spTree>
    <p:extLst>
      <p:ext uri="{BB962C8B-B14F-4D97-AF65-F5344CB8AC3E}">
        <p14:creationId xmlns:p14="http://schemas.microsoft.com/office/powerpoint/2010/main" val="3817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Structured Source File Information)</a:t>
            </a:r>
            <a:endParaRPr lang="ko-KR" alt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F8182-E30B-44A9-8D2D-14B7B551F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소스 코드 파일은 문서 컬렉션이며 </a:t>
            </a:r>
            <a:r>
              <a:rPr lang="en-US" altLang="ko-KR" dirty="0"/>
              <a:t>Bug Report</a:t>
            </a:r>
            <a:r>
              <a:rPr lang="ko-KR" altLang="en-US" dirty="0"/>
              <a:t>는 검색 쿼리임</a:t>
            </a:r>
            <a:r>
              <a:rPr lang="en-US" altLang="ko-KR" dirty="0"/>
              <a:t>. </a:t>
            </a:r>
            <a:r>
              <a:rPr lang="ko-KR" altLang="en-US" dirty="0"/>
              <a:t>소스 파일을 하나의 문서로서 취급함에 따라 파일의 </a:t>
            </a:r>
            <a:r>
              <a:rPr lang="en-US" altLang="ko-KR" dirty="0"/>
              <a:t>Term</a:t>
            </a:r>
            <a:r>
              <a:rPr lang="ko-KR" altLang="en-US" dirty="0"/>
              <a:t>이 추출되며 </a:t>
            </a:r>
            <a:r>
              <a:rPr lang="en-US" altLang="ko-KR" dirty="0"/>
              <a:t>Vector of Term</a:t>
            </a:r>
            <a:r>
              <a:rPr lang="ko-KR" altLang="en-US" dirty="0"/>
              <a:t>을 생성함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소스 코드를 단순한 </a:t>
            </a:r>
            <a:r>
              <a:rPr lang="en-US" altLang="ko-KR" dirty="0"/>
              <a:t>Text File</a:t>
            </a:r>
            <a:r>
              <a:rPr lang="ko-KR" altLang="en-US" dirty="0"/>
              <a:t>로 취급하는 대신 </a:t>
            </a:r>
            <a:r>
              <a:rPr lang="en-US" altLang="ko-KR" dirty="0" err="1"/>
              <a:t>SourceFileIndexer</a:t>
            </a:r>
            <a:r>
              <a:rPr lang="ko-KR" altLang="en-US" dirty="0"/>
              <a:t>는 파일을 구문 분석하여 </a:t>
            </a:r>
            <a:r>
              <a:rPr lang="en-US" altLang="ko-KR" dirty="0"/>
              <a:t>AST</a:t>
            </a:r>
            <a:r>
              <a:rPr lang="ko-KR" altLang="en-US" dirty="0"/>
              <a:t>를 추출하고 이를 통해 </a:t>
            </a:r>
            <a:r>
              <a:rPr lang="en-US" altLang="ko-KR" dirty="0"/>
              <a:t>Class Name, Method Name, Variable Name, Comments</a:t>
            </a:r>
            <a:r>
              <a:rPr lang="ko-KR" altLang="en-US" dirty="0"/>
              <a:t>로 분할함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Bug</a:t>
            </a:r>
            <a:r>
              <a:rPr lang="ko-KR" altLang="en-US" dirty="0"/>
              <a:t> </a:t>
            </a:r>
            <a:r>
              <a:rPr lang="en-US" altLang="ko-KR" dirty="0"/>
              <a:t>Reports</a:t>
            </a:r>
            <a:r>
              <a:rPr lang="ko-KR" altLang="en-US" dirty="0"/>
              <a:t>에는 </a:t>
            </a:r>
            <a:r>
              <a:rPr lang="en-US" altLang="ko-KR" dirty="0"/>
              <a:t>Log Message</a:t>
            </a:r>
            <a:r>
              <a:rPr lang="ko-KR" altLang="en-US" dirty="0"/>
              <a:t>나 </a:t>
            </a:r>
            <a:r>
              <a:rPr lang="en-US" altLang="ko-KR" dirty="0"/>
              <a:t>Stack-trace</a:t>
            </a:r>
            <a:r>
              <a:rPr lang="ko-KR" altLang="en-US" dirty="0"/>
              <a:t>에 의해 </a:t>
            </a:r>
            <a:r>
              <a:rPr lang="en-US" altLang="ko-KR" dirty="0"/>
              <a:t>Class Name, Method Name </a:t>
            </a:r>
            <a:r>
              <a:rPr lang="ko-KR" altLang="en-US" dirty="0"/>
              <a:t>등이 포함되기 때문에 이런 구조화된 정보는 결과 </a:t>
            </a:r>
            <a:r>
              <a:rPr lang="en-US" altLang="ko-KR" dirty="0"/>
              <a:t>(</a:t>
            </a:r>
            <a:r>
              <a:rPr lang="ko-KR" altLang="en-US" dirty="0"/>
              <a:t>순위가 매겨진 파일들</a:t>
            </a:r>
            <a:r>
              <a:rPr lang="en-US" altLang="ko-KR" dirty="0"/>
              <a:t>)</a:t>
            </a:r>
            <a:r>
              <a:rPr lang="ko-KR" altLang="en-US" dirty="0"/>
              <a:t>의 정확도를 향상시킴</a:t>
            </a:r>
          </a:p>
        </p:txBody>
      </p:sp>
    </p:spTree>
    <p:extLst>
      <p:ext uri="{BB962C8B-B14F-4D97-AF65-F5344CB8AC3E}">
        <p14:creationId xmlns:p14="http://schemas.microsoft.com/office/powerpoint/2010/main" val="1006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Structured Source File Information)</a:t>
            </a:r>
            <a:endParaRPr lang="ko-KR" alt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F8182-E30B-44A9-8D2D-14B7B551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29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- AST</a:t>
            </a:r>
            <a:r>
              <a:rPr lang="ko-KR" altLang="en-US" dirty="0"/>
              <a:t>의 모든 식별자는 </a:t>
            </a:r>
            <a:r>
              <a:rPr lang="en-US" altLang="ko-KR" dirty="0"/>
              <a:t>Camel Case</a:t>
            </a:r>
            <a:r>
              <a:rPr lang="ko-KR" altLang="en-US" dirty="0"/>
              <a:t> </a:t>
            </a:r>
            <a:r>
              <a:rPr lang="en-US" altLang="ko-KR" dirty="0"/>
              <a:t>Splitting</a:t>
            </a:r>
            <a:r>
              <a:rPr lang="ko-KR" altLang="en-US" dirty="0"/>
              <a:t>을 통해 분할하며</a:t>
            </a:r>
            <a:r>
              <a:rPr lang="en-US" altLang="ko-KR" dirty="0"/>
              <a:t>, </a:t>
            </a:r>
            <a:r>
              <a:rPr lang="ko-KR" altLang="en-US" dirty="0"/>
              <a:t>분할된 단어 뿐 아니라 분할 전의 전체 식별자 </a:t>
            </a:r>
            <a:r>
              <a:rPr lang="en-US" altLang="ko-KR" dirty="0"/>
              <a:t>(Full </a:t>
            </a:r>
            <a:r>
              <a:rPr lang="en-US" altLang="ko-KR" dirty="0" err="1"/>
              <a:t>Indentifier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en-US" altLang="ko-KR" dirty="0"/>
              <a:t>Indexing </a:t>
            </a:r>
            <a:r>
              <a:rPr lang="ko-KR" altLang="en-US" dirty="0"/>
              <a:t>함</a:t>
            </a:r>
            <a:r>
              <a:rPr lang="en-US" altLang="ko-KR" dirty="0"/>
              <a:t>. </a:t>
            </a:r>
            <a:r>
              <a:rPr lang="ko-KR" altLang="en-US" dirty="0"/>
              <a:t>이러한 방법은 단순한 확장에 불과하나</a:t>
            </a:r>
            <a:r>
              <a:rPr lang="en-US" altLang="ko-KR" dirty="0"/>
              <a:t>, </a:t>
            </a:r>
            <a:r>
              <a:rPr lang="en-US" altLang="ko-KR" dirty="0" err="1"/>
              <a:t>Saha</a:t>
            </a:r>
            <a:r>
              <a:rPr lang="en-US" altLang="ko-KR" dirty="0"/>
              <a:t> et al. </a:t>
            </a:r>
            <a:r>
              <a:rPr lang="ko-KR" altLang="en-US" dirty="0"/>
              <a:t>의 논문에서 효과적인 방법인 것으로 증명됨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사전 처리에서 </a:t>
            </a:r>
            <a:r>
              <a:rPr lang="en-US" altLang="ko-KR" dirty="0" err="1"/>
              <a:t>Stopword</a:t>
            </a:r>
            <a:r>
              <a:rPr lang="ko-KR" altLang="en-US" dirty="0"/>
              <a:t>를 제거하는 동안 소스파일에서 자주 사용되지만 의미없는 단어 또한 제거함 </a:t>
            </a:r>
            <a:r>
              <a:rPr lang="en-US" altLang="ko-KR" dirty="0"/>
              <a:t>(e.g. “</a:t>
            </a:r>
            <a:r>
              <a:rPr lang="en-US" altLang="ko-KR" dirty="0" err="1"/>
              <a:t>args</a:t>
            </a:r>
            <a:r>
              <a:rPr lang="en-US" altLang="ko-KR" dirty="0"/>
              <a:t>”, “</a:t>
            </a:r>
            <a:r>
              <a:rPr lang="en-US" altLang="ko-KR" dirty="0" err="1"/>
              <a:t>param</a:t>
            </a:r>
            <a:r>
              <a:rPr lang="en-US" altLang="ko-KR" dirty="0"/>
              <a:t>”, “string”). </a:t>
            </a:r>
            <a:r>
              <a:rPr lang="ko-KR" altLang="en-US" dirty="0"/>
              <a:t>패키지의 이름이나 프로젝트 이름 또한 제거됨 </a:t>
            </a:r>
            <a:r>
              <a:rPr lang="en-US" altLang="ko-KR" dirty="0"/>
              <a:t>   (e.g. AspectJ </a:t>
            </a:r>
            <a:r>
              <a:rPr lang="ko-KR" altLang="en-US" dirty="0"/>
              <a:t>프로젝트 에서 </a:t>
            </a:r>
            <a:r>
              <a:rPr lang="en-US" altLang="ko-KR" dirty="0"/>
              <a:t>“</a:t>
            </a:r>
            <a:r>
              <a:rPr lang="en-US" altLang="ko-KR" dirty="0" err="1"/>
              <a:t>aspectj</a:t>
            </a:r>
            <a:r>
              <a:rPr lang="en-US" altLang="ko-KR" dirty="0"/>
              <a:t>”)</a:t>
            </a:r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주석은 </a:t>
            </a:r>
            <a:r>
              <a:rPr lang="en-US" altLang="ko-KR" dirty="0"/>
              <a:t>Javadoc </a:t>
            </a:r>
            <a:r>
              <a:rPr lang="ko-KR" altLang="en-US" dirty="0"/>
              <a:t>태그나 </a:t>
            </a:r>
            <a:r>
              <a:rPr lang="en-US" altLang="ko-KR" dirty="0"/>
              <a:t>html </a:t>
            </a:r>
            <a:r>
              <a:rPr lang="ko-KR" altLang="en-US" dirty="0"/>
              <a:t>태그를 포함할 수 있으므로 해당 태그들을 제거하여 정확성을 향상시킴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en-US" altLang="ko-KR" dirty="0" err="1"/>
              <a:t>BugReport</a:t>
            </a:r>
            <a:r>
              <a:rPr lang="ko-KR" altLang="en-US" dirty="0"/>
              <a:t>도 이와 유사한 사전 처리 작업을 거친 뒤</a:t>
            </a:r>
            <a:r>
              <a:rPr lang="en-US" altLang="ko-KR" dirty="0"/>
              <a:t>, </a:t>
            </a:r>
            <a:r>
              <a:rPr lang="en-US" altLang="ko-KR" dirty="0" err="1"/>
              <a:t>BugRepoIndexer</a:t>
            </a:r>
            <a:r>
              <a:rPr lang="ko-KR" altLang="en-US" dirty="0"/>
              <a:t>를 통해 쿼리로 작성됨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89B9E-1A44-4A05-A2A1-AFA95B1CCCEC}"/>
              </a:ext>
            </a:extLst>
          </p:cNvPr>
          <p:cNvSpPr txBox="1"/>
          <p:nvPr/>
        </p:nvSpPr>
        <p:spPr>
          <a:xfrm>
            <a:off x="1097280" y="2672836"/>
            <a:ext cx="6160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Improving bug localization using structured information retrieval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4226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Structured Source File Information)</a:t>
            </a:r>
            <a:endParaRPr lang="ko-KR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9B7F8182-E30B-44A9-8D2D-14B7B551F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6829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- </a:t>
                </a:r>
                <a:r>
                  <a:rPr lang="en-US" altLang="ko-KR" dirty="0" err="1"/>
                  <a:t>SourceFileAnalyzer</a:t>
                </a:r>
                <a:r>
                  <a:rPr lang="ko-KR" altLang="en-US" dirty="0"/>
                  <a:t>는 각 용어의 </a:t>
                </a:r>
                <a:r>
                  <a:rPr lang="en-US" altLang="ko-KR" dirty="0"/>
                  <a:t>TF </a:t>
                </a:r>
                <a:r>
                  <a:rPr lang="ko-KR" altLang="en-US" dirty="0"/>
                  <a:t>및 </a:t>
                </a:r>
                <a:r>
                  <a:rPr lang="en-US" altLang="ko-KR" dirty="0"/>
                  <a:t>IDF</a:t>
                </a:r>
                <a:r>
                  <a:rPr lang="ko-KR" altLang="en-US" dirty="0"/>
                  <a:t>를 분석 한 다음 각 소스 파일 및 버그 보고서의 벡터 값을 계산함</a:t>
                </a:r>
                <a:endParaRPr lang="en-US" altLang="ko-KR" dirty="0"/>
              </a:p>
              <a:p>
                <a:r>
                  <a:rPr lang="en-US" altLang="ko-KR" dirty="0"/>
                  <a:t>- </a:t>
                </a:r>
                <a:r>
                  <a:rPr lang="ko-KR" altLang="en-US" dirty="0"/>
                  <a:t>소스파일 </a:t>
                </a:r>
                <a:r>
                  <a:rPr lang="en-US" altLang="ko-KR" dirty="0"/>
                  <a:t>(f)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Bug Report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(b)</a:t>
                </a:r>
                <a:r>
                  <a:rPr lang="ko-KR" altLang="en-US" dirty="0"/>
                  <a:t>는 벡터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groupChr>
                    <m:r>
                      <a:rPr lang="ko-KR" altLang="en-US" i="1">
                        <a:latin typeface="Cambria Math" panose="02040503050406030204" pitchFamily="18" charset="0"/>
                      </a:rPr>
                      <m:t>와</m:t>
                    </m:r>
                    <m:groupChr>
                      <m:groupChrPr>
                        <m:chr m:val="→"/>
                        <m:pos m:val="top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groupCh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표현되고 </a:t>
                </a:r>
                <a:r>
                  <a:rPr lang="en-US" altLang="ko-KR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}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과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은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소스파일과 </a:t>
                </a:r>
                <a:r>
                  <a:rPr lang="en-US" altLang="ko-KR" dirty="0"/>
                  <a:t>Bug Report</a:t>
                </a:r>
                <a:r>
                  <a:rPr lang="ko-KR" altLang="en-US" dirty="0"/>
                  <a:t>에서 추출된 </a:t>
                </a:r>
                <a:r>
                  <a:rPr lang="en-US" altLang="ko-KR" dirty="0"/>
                  <a:t>Term</a:t>
                </a:r>
                <a:r>
                  <a:rPr lang="ko-KR" altLang="en-US" dirty="0"/>
                  <a:t>이며 </a:t>
                </a:r>
                <a:r>
                  <a:rPr lang="en-US" altLang="ko-KR" dirty="0"/>
                  <a:t>m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n</a:t>
                </a:r>
                <a:r>
                  <a:rPr lang="ko-KR" altLang="en-US" dirty="0"/>
                  <a:t>은 추출된 </a:t>
                </a:r>
                <a:r>
                  <a:rPr lang="en-US" altLang="ko-KR" dirty="0"/>
                  <a:t>Term</a:t>
                </a:r>
                <a:r>
                  <a:rPr lang="ko-KR" altLang="en-US" dirty="0"/>
                  <a:t>의 갯수로 가정함</a:t>
                </a:r>
                <a:endParaRPr lang="en-US" altLang="ko-KR" dirty="0"/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𝑡𝑑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문서 </a:t>
                </a:r>
                <a:r>
                  <a:rPr lang="en-US" altLang="ko-KR" dirty="0"/>
                  <a:t>d</a:t>
                </a:r>
                <a:r>
                  <a:rPr lang="ko-KR" altLang="en-US" dirty="0"/>
                  <a:t>에 있는 용어 </a:t>
                </a:r>
                <a:r>
                  <a:rPr lang="en-US" altLang="ko-KR" dirty="0"/>
                  <a:t>t</a:t>
                </a:r>
                <a:r>
                  <a:rPr lang="ko-KR" altLang="en-US" dirty="0"/>
                  <a:t>의 빈도 수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용</m:t>
                    </m:r>
                  </m:oMath>
                </a14:m>
                <a:r>
                  <a:rPr lang="ko-KR" altLang="en-US" dirty="0"/>
                  <a:t>어 </a:t>
                </a:r>
                <a:r>
                  <a:rPr lang="en-US" altLang="ko-KR" dirty="0"/>
                  <a:t>t</a:t>
                </a:r>
                <a:r>
                  <a:rPr lang="ko-KR" altLang="en-US" dirty="0"/>
                  <a:t>가 포함된 문서의 수 </a:t>
                </a:r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9B7F8182-E30B-44A9-8D2D-14B7B551F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68298"/>
              </a:xfrm>
              <a:blipFill>
                <a:blip r:embed="rId3"/>
                <a:stretch>
                  <a:fillRect l="-606" t="-1774" r="-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06EAC6-4518-4419-B25D-0840CF05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003" y="3328908"/>
            <a:ext cx="5547994" cy="1327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CFA07-8003-4B0D-8E3B-3E47BA3E3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908" y="4897136"/>
            <a:ext cx="5298812" cy="4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136E-F855-4246-93A0-FB19C138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Author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5699-02E0-41AA-825E-2259394F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Klaus </a:t>
            </a:r>
            <a:r>
              <a:rPr lang="en-US" altLang="ko-KR" dirty="0" err="1"/>
              <a:t>Changsun</a:t>
            </a:r>
            <a:r>
              <a:rPr lang="en-US" altLang="ko-KR" dirty="0"/>
              <a:t> </a:t>
            </a:r>
            <a:r>
              <a:rPr lang="en-US" altLang="ko-KR" dirty="0" err="1"/>
              <a:t>Youm</a:t>
            </a:r>
            <a:endParaRPr lang="en-US" altLang="ko-KR" dirty="0"/>
          </a:p>
          <a:p>
            <a:r>
              <a:rPr lang="en-US" altLang="ko-KR" dirty="0"/>
              <a:t>June </a:t>
            </a:r>
            <a:r>
              <a:rPr lang="en-US" altLang="ko-KR" dirty="0" err="1"/>
              <a:t>Ahn</a:t>
            </a:r>
            <a:endParaRPr lang="en-US" altLang="ko-KR" dirty="0"/>
          </a:p>
          <a:p>
            <a:r>
              <a:rPr lang="en-US" altLang="ko-KR" dirty="0" err="1"/>
              <a:t>Jeongho</a:t>
            </a:r>
            <a:r>
              <a:rPr lang="en-US" altLang="ko-KR" dirty="0"/>
              <a:t> Kim</a:t>
            </a:r>
          </a:p>
          <a:p>
            <a:r>
              <a:rPr lang="en-US" altLang="ko-KR" dirty="0" err="1"/>
              <a:t>Eunseok</a:t>
            </a:r>
            <a:r>
              <a:rPr lang="en-US" altLang="ko-KR" dirty="0"/>
              <a:t> Lee</a:t>
            </a:r>
          </a:p>
          <a:p>
            <a:endParaRPr lang="en-US" altLang="ko-KR" dirty="0"/>
          </a:p>
          <a:p>
            <a:r>
              <a:rPr lang="ko-KR" altLang="en-US" dirty="0"/>
              <a:t>성균관대학교 소프트웨어공학 연구실</a:t>
            </a:r>
          </a:p>
        </p:txBody>
      </p:sp>
    </p:spTree>
    <p:extLst>
      <p:ext uri="{BB962C8B-B14F-4D97-AF65-F5344CB8AC3E}">
        <p14:creationId xmlns:p14="http://schemas.microsoft.com/office/powerpoint/2010/main" val="366689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Structured Source File Information)</a:t>
            </a:r>
            <a:endParaRPr lang="ko-KR" alt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F8182-E30B-44A9-8D2D-14B7B551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298"/>
          </a:xfrm>
        </p:spPr>
        <p:txBody>
          <a:bodyPr>
            <a:normAutofit/>
          </a:bodyPr>
          <a:lstStyle/>
          <a:p>
            <a:r>
              <a:rPr lang="en-US" altLang="ko-KR" dirty="0"/>
              <a:t>- Bug Locator </a:t>
            </a:r>
            <a:r>
              <a:rPr lang="ko-KR" altLang="en-US" dirty="0"/>
              <a:t>는 </a:t>
            </a:r>
            <a:r>
              <a:rPr lang="en-US" altLang="ko-KR" dirty="0"/>
              <a:t>Classic VSM</a:t>
            </a:r>
            <a:r>
              <a:rPr lang="ko-KR" altLang="en-US" dirty="0"/>
              <a:t>과 </a:t>
            </a:r>
            <a:r>
              <a:rPr lang="en-US" altLang="ko-KR" dirty="0"/>
              <a:t>Document Length Score - g (#term)</a:t>
            </a:r>
            <a:r>
              <a:rPr lang="ko-KR" altLang="en-US" dirty="0"/>
              <a:t>를 결합함</a:t>
            </a:r>
            <a:r>
              <a:rPr lang="en-US" altLang="ko-KR" dirty="0"/>
              <a:t>. BRIA</a:t>
            </a:r>
            <a:r>
              <a:rPr lang="ko-KR" altLang="en-US" dirty="0"/>
              <a:t>에서는 계산을 위해 식 </a:t>
            </a:r>
            <a:r>
              <a:rPr lang="en-US" altLang="ko-KR" dirty="0"/>
              <a:t>(6)</a:t>
            </a:r>
            <a:r>
              <a:rPr lang="ko-KR" altLang="en-US" dirty="0"/>
              <a:t>과 같은 수정된 </a:t>
            </a:r>
            <a:r>
              <a:rPr lang="en-US" altLang="ko-KR" dirty="0" err="1"/>
              <a:t>rVSM</a:t>
            </a:r>
            <a:r>
              <a:rPr lang="en-US" altLang="ko-KR" dirty="0"/>
              <a:t> </a:t>
            </a:r>
            <a:r>
              <a:rPr lang="ko-KR" altLang="en-US" dirty="0"/>
              <a:t>모델을 제안함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en-US" altLang="ko-KR" dirty="0" err="1"/>
              <a:t>BLUiR</a:t>
            </a:r>
            <a:r>
              <a:rPr lang="en-US" altLang="ko-KR" dirty="0"/>
              <a:t> (</a:t>
            </a:r>
            <a:r>
              <a:rPr lang="en-US" altLang="ko-KR" dirty="0" err="1"/>
              <a:t>Saha</a:t>
            </a:r>
            <a:r>
              <a:rPr lang="en-US" altLang="ko-KR" dirty="0"/>
              <a:t> et al. </a:t>
            </a:r>
            <a:r>
              <a:rPr lang="ko-KR" altLang="en-US" dirty="0"/>
              <a:t>의 논문에서 제안한 소스파일의 정보를 구조화 하는 방법</a:t>
            </a:r>
            <a:r>
              <a:rPr lang="en-US" altLang="ko-KR" dirty="0"/>
              <a:t>) </a:t>
            </a:r>
            <a:r>
              <a:rPr lang="ko-KR" altLang="en-US" dirty="0"/>
              <a:t>에서는 소스파일을 </a:t>
            </a:r>
            <a:r>
              <a:rPr lang="en-US" altLang="ko-KR" dirty="0"/>
              <a:t>Class, Method, Variable, Comments 4</a:t>
            </a:r>
            <a:r>
              <a:rPr lang="ko-KR" altLang="en-US" dirty="0"/>
              <a:t>개의 문서로 분리하고 </a:t>
            </a:r>
            <a:r>
              <a:rPr lang="en-US" altLang="ko-KR" dirty="0"/>
              <a:t>Bug Report</a:t>
            </a:r>
            <a:r>
              <a:rPr lang="ko-KR" altLang="en-US" dirty="0"/>
              <a:t>를 </a:t>
            </a:r>
            <a:r>
              <a:rPr lang="en-US" altLang="ko-KR" dirty="0"/>
              <a:t>Summary </a:t>
            </a:r>
            <a:r>
              <a:rPr lang="ko-KR" altLang="en-US" dirty="0"/>
              <a:t>와 </a:t>
            </a:r>
            <a:r>
              <a:rPr lang="en-US" altLang="ko-KR" dirty="0"/>
              <a:t>Description</a:t>
            </a:r>
            <a:r>
              <a:rPr lang="ko-KR" altLang="en-US" dirty="0"/>
              <a:t>의 두개의 쿼리로 구분함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6083CB-D3E1-404A-BA69-6EB69185F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16642"/>
              </p:ext>
            </p:extLst>
          </p:nvPr>
        </p:nvGraphicFramePr>
        <p:xfrm>
          <a:off x="2613715" y="4889500"/>
          <a:ext cx="7025529" cy="50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비트맵 이미지" r:id="rId4" imgW="10163160" imgH="733320" progId="Paint.Picture">
                  <p:embed/>
                </p:oleObj>
              </mc:Choice>
              <mc:Fallback>
                <p:oleObj name="비트맵 이미지" r:id="rId4" imgW="10163160" imgH="733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3715" y="4889500"/>
                        <a:ext cx="7025529" cy="506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51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Structured Source File Information)</a:t>
            </a:r>
            <a:endParaRPr lang="ko-KR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9B7F8182-E30B-44A9-8D2D-14B7B551F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6829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-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groupChr>
                    <m:r>
                      <a:rPr lang="ko-KR" altLang="en-US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소스 파일의 구조화된 정보를 나타내는 벡터</a:t>
                </a:r>
                <a:r>
                  <a:rPr lang="en-US" altLang="ko-KR" dirty="0"/>
                  <a:t>,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groupCh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Bug Report</a:t>
                </a:r>
                <a:r>
                  <a:rPr lang="ko-KR" altLang="en-US" dirty="0"/>
                  <a:t>의 필드를 나타내는 벡터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-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groupCh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와</m:t>
                    </m:r>
                  </m:oMath>
                </a14:m>
                <a:r>
                  <a:rPr lang="en-US" altLang="ko-KR" dirty="0"/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groupCh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/>
                  <a:t>의 관련성은 식 </a:t>
                </a:r>
                <a:r>
                  <a:rPr lang="en-US" altLang="ko-KR" dirty="0"/>
                  <a:t>(4)</a:t>
                </a:r>
                <a:r>
                  <a:rPr lang="ko-KR" altLang="en-US" dirty="0"/>
                  <a:t>와 같이 코사인 유사성으로 계산하며 관련성 점수는 식</a:t>
                </a:r>
                <a:r>
                  <a:rPr lang="en-US" altLang="ko-KR" dirty="0"/>
                  <a:t>(5)</a:t>
                </a:r>
                <a:r>
                  <a:rPr lang="ko-KR" altLang="en-US" dirty="0"/>
                  <a:t>로 계산</a:t>
                </a:r>
                <a:r>
                  <a:rPr lang="en-US" altLang="ko-KR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𝑓𝑝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주석과 코드 본문의 가중치를 계산한 것이며 주석은 </a:t>
                </a:r>
                <a:r>
                  <a:rPr lang="en-US" altLang="ko-KR" dirty="0"/>
                  <a:t>50%, </a:t>
                </a:r>
                <a:r>
                  <a:rPr lang="ko-KR" altLang="en-US" dirty="0"/>
                  <a:t>본문은 </a:t>
                </a:r>
                <a:r>
                  <a:rPr lang="en-US" altLang="ko-KR" dirty="0"/>
                  <a:t>100%</a:t>
                </a:r>
                <a:r>
                  <a:rPr lang="ko-KR" altLang="en-US" dirty="0"/>
                  <a:t>의 가중치를 둠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9B7F8182-E30B-44A9-8D2D-14B7B551F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68298"/>
              </a:xfrm>
              <a:blipFill>
                <a:blip r:embed="rId3"/>
                <a:stretch>
                  <a:fillRect l="-606" t="-2865" r="-1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83166F-32A3-46C9-89AD-25BF5E137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815" y="4331061"/>
            <a:ext cx="6736080" cy="13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Similar Bug Reports)</a:t>
            </a:r>
            <a:endParaRPr lang="ko-KR" alt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F8182-E30B-44A9-8D2D-14B7B551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298"/>
          </a:xfrm>
        </p:spPr>
        <p:txBody>
          <a:bodyPr>
            <a:normAutofit/>
          </a:bodyPr>
          <a:lstStyle/>
          <a:p>
            <a:r>
              <a:rPr lang="en-US" altLang="ko-KR" dirty="0"/>
              <a:t>- </a:t>
            </a:r>
            <a:r>
              <a:rPr lang="en-US" altLang="ko-KR" dirty="0" err="1"/>
              <a:t>BugRepoIndexer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en-US" altLang="ko-KR" dirty="0"/>
              <a:t>Bug Report</a:t>
            </a:r>
            <a:r>
              <a:rPr lang="ko-KR" altLang="en-US" dirty="0"/>
              <a:t>를 분석하여 데이터 베이스에 </a:t>
            </a:r>
            <a:r>
              <a:rPr lang="en-US" altLang="ko-KR" dirty="0"/>
              <a:t>Indexing</a:t>
            </a:r>
            <a:r>
              <a:rPr lang="ko-KR" altLang="en-US" dirty="0"/>
              <a:t>을 하며 </a:t>
            </a:r>
            <a:r>
              <a:rPr lang="en-US" altLang="ko-KR" dirty="0" err="1"/>
              <a:t>BugRepoAnalyzer</a:t>
            </a:r>
            <a:r>
              <a:rPr lang="en-US" altLang="ko-KR" dirty="0"/>
              <a:t> </a:t>
            </a:r>
            <a:r>
              <a:rPr lang="ko-KR" altLang="en-US" dirty="0"/>
              <a:t>는 기존 </a:t>
            </a:r>
            <a:r>
              <a:rPr lang="en-US" altLang="ko-KR" dirty="0"/>
              <a:t>Bug Report</a:t>
            </a:r>
            <a:r>
              <a:rPr lang="ko-KR" altLang="en-US" dirty="0"/>
              <a:t>와의 유사성을 분석함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기존에 보고된 </a:t>
            </a:r>
            <a:r>
              <a:rPr lang="en-US" altLang="ko-KR" dirty="0"/>
              <a:t>Bug Report</a:t>
            </a:r>
            <a:r>
              <a:rPr lang="ko-KR" altLang="en-US" dirty="0"/>
              <a:t>를 통해 수정된된 파일이 새로 보고된 </a:t>
            </a:r>
            <a:r>
              <a:rPr lang="en-US" altLang="ko-KR" dirty="0"/>
              <a:t>Bug Report</a:t>
            </a:r>
            <a:r>
              <a:rPr lang="ko-KR" altLang="en-US" dirty="0"/>
              <a:t>의 버그를 수정할 수 있다고 가정함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B</a:t>
            </a:r>
            <a:r>
              <a:rPr lang="ko-KR" altLang="en-US" dirty="0"/>
              <a:t>는 기존에 보고되어 수정된 </a:t>
            </a:r>
            <a:r>
              <a:rPr lang="en-US" altLang="ko-KR" dirty="0"/>
              <a:t>Bug Report</a:t>
            </a:r>
            <a:r>
              <a:rPr lang="ko-KR" altLang="en-US" dirty="0"/>
              <a:t>와 새로 보고된 </a:t>
            </a:r>
            <a:r>
              <a:rPr lang="en-US" altLang="ko-KR" dirty="0"/>
              <a:t>Bug Report</a:t>
            </a:r>
            <a:r>
              <a:rPr lang="ko-KR" altLang="en-US" dirty="0"/>
              <a:t>이며 </a:t>
            </a:r>
            <a:r>
              <a:rPr lang="en-US" altLang="ko-KR" dirty="0"/>
              <a:t>b’</a:t>
            </a:r>
            <a:r>
              <a:rPr lang="ko-KR" altLang="en-US" dirty="0"/>
              <a:t>은</a:t>
            </a:r>
            <a:r>
              <a:rPr lang="en-US" altLang="ko-KR" dirty="0"/>
              <a:t> B</a:t>
            </a:r>
            <a:r>
              <a:rPr lang="ko-KR" altLang="en-US" dirty="0"/>
              <a:t>에서 기존에 보고되어 수정된 </a:t>
            </a:r>
            <a:r>
              <a:rPr lang="en-US" altLang="ko-KR" dirty="0"/>
              <a:t>Bug Report</a:t>
            </a:r>
            <a:r>
              <a:rPr lang="ko-KR" altLang="en-US" dirty="0"/>
              <a:t>이며 </a:t>
            </a:r>
            <a:r>
              <a:rPr lang="en-US" altLang="ko-KR" dirty="0"/>
              <a:t>b’. </a:t>
            </a:r>
            <a:r>
              <a:rPr lang="ko-KR" altLang="en-US" dirty="0"/>
              <a:t>은 </a:t>
            </a:r>
            <a:r>
              <a:rPr lang="en-US" altLang="ko-KR" dirty="0"/>
              <a:t>b’</a:t>
            </a:r>
            <a:r>
              <a:rPr lang="ko-KR" altLang="en-US" dirty="0"/>
              <a:t>의 수정된 소스 파일임</a:t>
            </a:r>
            <a:endParaRPr lang="en-US" altLang="ko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E3B6D-B8BF-41E4-92E6-30AB63150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910" y="5095034"/>
            <a:ext cx="81248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Stack-trace Information In The Bug Report)</a:t>
            </a:r>
            <a:endParaRPr lang="ko-KR" alt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F8182-E30B-44A9-8D2D-14B7B551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298"/>
          </a:xfrm>
        </p:spPr>
        <p:txBody>
          <a:bodyPr>
            <a:normAutofit/>
          </a:bodyPr>
          <a:lstStyle/>
          <a:p>
            <a:r>
              <a:rPr lang="en-US" altLang="ko-KR" dirty="0"/>
              <a:t>- </a:t>
            </a:r>
            <a:r>
              <a:rPr lang="en-US" altLang="ko-KR" dirty="0" err="1"/>
              <a:t>b.strace.import</a:t>
            </a:r>
            <a:r>
              <a:rPr lang="ko-KR" altLang="en-US" dirty="0"/>
              <a:t>는 </a:t>
            </a:r>
            <a:r>
              <a:rPr lang="en-US" altLang="ko-KR" dirty="0" err="1"/>
              <a:t>b.strace</a:t>
            </a:r>
            <a:r>
              <a:rPr lang="ko-KR" altLang="en-US" dirty="0"/>
              <a:t>의 가져온 파일 세트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en-US" altLang="ko-KR" dirty="0" err="1"/>
              <a:t>BugRepoIndexer</a:t>
            </a:r>
            <a:r>
              <a:rPr lang="ko-KR" altLang="en-US" dirty="0"/>
              <a:t>는 정규 표현식을 사용하여 스택 추적의 모든 파일 이름을 추출하며 </a:t>
            </a:r>
            <a:r>
              <a:rPr lang="en-US" altLang="ko-KR" dirty="0" err="1"/>
              <a:t>StackTraceAnalyzer</a:t>
            </a:r>
            <a:r>
              <a:rPr lang="ko-KR" altLang="en-US" dirty="0"/>
              <a:t>는 파일을 분석 한 호출되는 다음 파일에 대한 </a:t>
            </a:r>
            <a:r>
              <a:rPr lang="en-US" altLang="ko-KR" dirty="0" err="1"/>
              <a:t>StraceScore</a:t>
            </a:r>
            <a:r>
              <a:rPr lang="ko-KR" altLang="en-US" dirty="0"/>
              <a:t>를 계산함</a:t>
            </a:r>
            <a:r>
              <a:rPr lang="en-US" altLang="ko-KR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BA114-1F0F-4718-A588-8A0FE6D9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51" y="3885823"/>
            <a:ext cx="5977497" cy="21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6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(Analyzing Code</a:t>
            </a:r>
            <a:r>
              <a:rPr lang="ko-KR" altLang="en-US" sz="2800" i="1" dirty="0"/>
              <a:t> </a:t>
            </a:r>
            <a:r>
              <a:rPr lang="en-US" altLang="ko-KR" sz="2800" i="1" dirty="0"/>
              <a:t>Change History Information)</a:t>
            </a:r>
            <a:endParaRPr lang="ko-KR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9B7F8182-E30B-44A9-8D2D-14B7B551F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6829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- </a:t>
                </a:r>
                <a:r>
                  <a:rPr lang="en-US" altLang="ko-KR" dirty="0" err="1"/>
                  <a:t>CommitLogCollector</a:t>
                </a:r>
                <a:r>
                  <a:rPr lang="ko-KR" altLang="en-US" dirty="0"/>
                  <a:t>는 커밋 로그 메시지와 커밋 된 파일을 </a:t>
                </a:r>
                <a:r>
                  <a:rPr lang="en-US" altLang="ko-KR" dirty="0"/>
                  <a:t>SCM</a:t>
                </a:r>
                <a:r>
                  <a:rPr lang="ko-KR" altLang="en-US" dirty="0"/>
                  <a:t>에서 수집하며 </a:t>
                </a:r>
                <a:r>
                  <a:rPr lang="en-US" altLang="ko-KR" dirty="0" err="1"/>
                  <a:t>ScmRepoAnalyzer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Bug Report</a:t>
                </a:r>
                <a:r>
                  <a:rPr lang="ko-KR" altLang="en-US" dirty="0"/>
                  <a:t>가 보고되기 전의 관련 커밋 로그에 대해 분석함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- </a:t>
                </a:r>
                <a:r>
                  <a:rPr lang="ko-KR" altLang="en-US" dirty="0"/>
                  <a:t>커밋 로그는 정규표현식 </a:t>
                </a:r>
                <a:r>
                  <a:rPr lang="en-US" altLang="ko-KR" dirty="0"/>
                  <a:t>(. * fix. *) | (. * bug. *) </a:t>
                </a:r>
                <a:r>
                  <a:rPr lang="ko-KR" altLang="en-US" dirty="0"/>
                  <a:t>과 일치하는 구문만 분석되며 이 정규 표현식은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수정</a:t>
                </a:r>
                <a:r>
                  <a:rPr lang="en-US" altLang="ko-KR" dirty="0"/>
                  <a:t>”</a:t>
                </a:r>
                <a:r>
                  <a:rPr lang="ko-KR" altLang="en-US" dirty="0"/>
                  <a:t>이나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버그</a:t>
                </a:r>
                <a:r>
                  <a:rPr lang="en-US" altLang="ko-KR" dirty="0"/>
                  <a:t>” </a:t>
                </a:r>
                <a:r>
                  <a:rPr lang="ko-KR" altLang="en-US" dirty="0"/>
                  <a:t>가 포함된 커밋 로그만을 가져옴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매개변수 </a:t>
                </a:r>
                <a:r>
                  <a:rPr lang="en-US" altLang="ko-KR" dirty="0"/>
                  <a:t>k</a:t>
                </a:r>
                <a:r>
                  <a:rPr lang="ko-KR" altLang="en-US" dirty="0"/>
                  <a:t>는 커밋 로그의 범위를 나타내며 지난 </a:t>
                </a:r>
                <a:r>
                  <a:rPr lang="en-US" altLang="ko-KR" dirty="0"/>
                  <a:t>k</a:t>
                </a:r>
                <a:r>
                  <a:rPr lang="ko-KR" altLang="en-US" dirty="0"/>
                  <a:t>일의 기록을 가져옴</a:t>
                </a:r>
                <a:r>
                  <a:rPr lang="en-US" altLang="ko-KR" dirty="0"/>
                  <a:t>. c</a:t>
                </a:r>
                <a:r>
                  <a:rPr lang="ko-KR" altLang="en-US" dirty="0"/>
                  <a:t>는 커밋으로 </a:t>
                </a:r>
                <a:r>
                  <a:rPr lang="en-US" altLang="ko-KR" dirty="0"/>
                  <a:t>C</a:t>
                </a:r>
                <a:r>
                  <a:rPr lang="ko-KR" altLang="en-US" dirty="0"/>
                  <a:t>는 지난 </a:t>
                </a:r>
                <a:r>
                  <a:rPr lang="en-US" altLang="ko-KR" dirty="0"/>
                  <a:t>k</a:t>
                </a:r>
                <a:r>
                  <a:rPr lang="ko-KR" altLang="en-US" dirty="0"/>
                  <a:t>일동안의 커밋 로그 집함임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커밋 </a:t>
                </a:r>
                <a:r>
                  <a:rPr lang="en-US" altLang="ko-KR" dirty="0"/>
                  <a:t>c </a:t>
                </a:r>
                <a:r>
                  <a:rPr lang="ko-KR" altLang="en-US" dirty="0"/>
                  <a:t>이후의 새로운 </a:t>
                </a:r>
                <a:r>
                  <a:rPr lang="en-US" altLang="ko-KR" dirty="0"/>
                  <a:t>Bug Report</a:t>
                </a:r>
                <a:r>
                  <a:rPr lang="ko-KR" altLang="en-US" dirty="0"/>
                  <a:t>가 보고 되기 까지의 경과 일수 임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9B7F8182-E30B-44A9-8D2D-14B7B551F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68298"/>
              </a:xfrm>
              <a:blipFill>
                <a:blip r:embed="rId3"/>
                <a:stretch>
                  <a:fillRect l="-606" t="-1774" r="-1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57847F6-089C-4E2A-AFCD-EC942C5A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100" y="4779273"/>
            <a:ext cx="7466760" cy="8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7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DFE5-2E0D-4987-8496-8A8F1C4C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</a:t>
            </a:r>
            <a:r>
              <a:rPr lang="en-US" altLang="ko-KR" sz="2800" i="1" dirty="0"/>
              <a:t>(Combining</a:t>
            </a:r>
            <a:r>
              <a:rPr lang="ko-KR" altLang="en-US" sz="2800" i="1" dirty="0"/>
              <a:t> </a:t>
            </a:r>
            <a:r>
              <a:rPr lang="en-US" altLang="ko-KR" sz="2800" i="1" dirty="0"/>
              <a:t>All</a:t>
            </a:r>
            <a:r>
              <a:rPr lang="ko-KR" altLang="en-US" sz="2800" i="1" dirty="0"/>
              <a:t> </a:t>
            </a:r>
            <a:r>
              <a:rPr lang="en-US" altLang="ko-KR" sz="2800" i="1" dirty="0"/>
              <a:t>Analyzed Scores)</a:t>
            </a:r>
            <a:endParaRPr lang="ko-KR" alt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F8182-E30B-44A9-8D2D-14B7B551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298"/>
          </a:xfrm>
        </p:spPr>
        <p:txBody>
          <a:bodyPr>
            <a:normAutofit/>
          </a:bodyPr>
          <a:lstStyle/>
          <a:p>
            <a:r>
              <a:rPr lang="en-US" altLang="ko-KR" dirty="0"/>
              <a:t>- BLIA </a:t>
            </a:r>
            <a:r>
              <a:rPr lang="ko-KR" altLang="en-US" dirty="0"/>
              <a:t>모듈은 앞서 분석된 </a:t>
            </a:r>
            <a:r>
              <a:rPr lang="en-US" altLang="ko-KR" dirty="0"/>
              <a:t>4</a:t>
            </a:r>
            <a:r>
              <a:rPr lang="ko-KR" altLang="en-US" dirty="0"/>
              <a:t>개의 점수를 통합하여 보고된 </a:t>
            </a:r>
            <a:r>
              <a:rPr lang="en-US" altLang="ko-KR" dirty="0"/>
              <a:t>Bug Report</a:t>
            </a:r>
            <a:r>
              <a:rPr lang="ko-KR" altLang="en-US" dirty="0"/>
              <a:t>와 연관된 파일들을 순위를 매겨 산출함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el-GR" altLang="ko-KR" dirty="0"/>
              <a:t>α</a:t>
            </a:r>
            <a:r>
              <a:rPr lang="en-US" altLang="ko-KR" dirty="0"/>
              <a:t> </a:t>
            </a:r>
            <a:r>
              <a:rPr lang="ko-KR" altLang="en-US" dirty="0"/>
              <a:t>와</a:t>
            </a:r>
            <a:r>
              <a:rPr lang="el-GR" altLang="ko-KR" dirty="0"/>
              <a:t> β</a:t>
            </a:r>
            <a:r>
              <a:rPr lang="en-US" altLang="ko-KR" dirty="0"/>
              <a:t> </a:t>
            </a:r>
            <a:r>
              <a:rPr lang="ko-KR" altLang="en-US" dirty="0"/>
              <a:t>는 각 점수의 영향률임</a:t>
            </a:r>
            <a:r>
              <a:rPr lang="en-US" altLang="ko-KR" dirty="0"/>
              <a:t> (</a:t>
            </a:r>
            <a:r>
              <a:rPr lang="ko-KR" altLang="en-US" dirty="0"/>
              <a:t>임의의 가변값</a:t>
            </a:r>
            <a:r>
              <a:rPr lang="en-US" altLang="ko-KR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DD84F-1E29-4B19-9038-FE5E0CD7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079883"/>
            <a:ext cx="4754376" cy="121168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20634E-2F28-4685-BACA-CC7133A47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94299"/>
              </p:ext>
            </p:extLst>
          </p:nvPr>
        </p:nvGraphicFramePr>
        <p:xfrm>
          <a:off x="6830490" y="3843172"/>
          <a:ext cx="4392426" cy="156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비트맵 이미지" r:id="rId5" imgW="8372520" imgH="2981160" progId="Paint.Picture">
                  <p:embed/>
                </p:oleObj>
              </mc:Choice>
              <mc:Fallback>
                <p:oleObj name="비트맵 이미지" r:id="rId5" imgW="8372520" imgH="2981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0490" y="3843172"/>
                        <a:ext cx="4392426" cy="1564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5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F52E5-B43F-40BA-A932-DFED39C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Evaluation</a:t>
            </a:r>
            <a:endParaRPr lang="ko-KR" alt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D897A-0B70-4CC2-B3E4-2A98481A9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745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E6D71-DD45-413B-ABBA-792400C0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sz="3600" i="1" dirty="0"/>
              <a:t>(Subject Project)</a:t>
            </a:r>
            <a:endParaRPr lang="ko-KR" altLang="en-US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101548-AB79-4F7E-9C04-59A2C7A57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02274"/>
            <a:ext cx="10058400" cy="33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E6D71-DD45-413B-ABBA-792400C0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sz="3600" i="1" dirty="0"/>
              <a:t>(Subject Project)</a:t>
            </a:r>
            <a:endParaRPr lang="ko-KR" alt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15A2-39BF-48D7-B8F3-DE4CE983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Zhou et al. : </a:t>
            </a:r>
            <a:r>
              <a:rPr lang="en-US" altLang="ko-KR" dirty="0" err="1"/>
              <a:t>BugLocator</a:t>
            </a:r>
            <a:endParaRPr lang="en-US" altLang="ko-KR" dirty="0"/>
          </a:p>
          <a:p>
            <a:r>
              <a:rPr lang="en-US" altLang="ko-KR" dirty="0"/>
              <a:t>- Wong et al. : </a:t>
            </a:r>
            <a:r>
              <a:rPr lang="en-US" altLang="ko-KR" dirty="0" err="1"/>
              <a:t>BRTracer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en-US" altLang="ko-KR" dirty="0" err="1"/>
              <a:t>Saha</a:t>
            </a:r>
            <a:r>
              <a:rPr lang="en-US" altLang="ko-KR" dirty="0"/>
              <a:t> et al. :  </a:t>
            </a:r>
            <a:r>
              <a:rPr lang="en-US" altLang="ko-KR" dirty="0" err="1"/>
              <a:t>BLUiR</a:t>
            </a:r>
            <a:endParaRPr lang="en-US" altLang="ko-KR" dirty="0"/>
          </a:p>
          <a:p>
            <a:r>
              <a:rPr lang="en-US" altLang="ko-KR" dirty="0"/>
              <a:t>- S. Wang, and D. Lo : </a:t>
            </a:r>
            <a:r>
              <a:rPr lang="en-US" altLang="ko-KR" dirty="0" err="1"/>
              <a:t>AmaLgam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7986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E6D71-DD45-413B-ABBA-792400C0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sz="3600" i="1" dirty="0"/>
              <a:t>(Evaluation Metrics)</a:t>
            </a:r>
            <a:endParaRPr lang="ko-KR" alt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15A2-39BF-48D7-B8F3-DE4CE983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평가를 위해 </a:t>
            </a:r>
            <a:r>
              <a:rPr lang="en-US" altLang="ko-KR" dirty="0"/>
              <a:t>Top N Rank, Mean Average Precision (MAP), Mean Reciprocal Rank </a:t>
            </a:r>
            <a:r>
              <a:rPr lang="ko-KR" altLang="en-US" dirty="0"/>
              <a:t>을 사용함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MAP </a:t>
            </a:r>
            <a:r>
              <a:rPr lang="ko-KR" altLang="en-US" dirty="0"/>
              <a:t>및 </a:t>
            </a:r>
            <a:r>
              <a:rPr lang="en-US" altLang="ko-KR" dirty="0"/>
              <a:t>MRR</a:t>
            </a:r>
            <a:r>
              <a:rPr lang="ko-KR" altLang="en-US" dirty="0"/>
              <a:t>은 </a:t>
            </a:r>
            <a:r>
              <a:rPr lang="en-US" altLang="ko-KR" dirty="0"/>
              <a:t>IR</a:t>
            </a:r>
            <a:r>
              <a:rPr lang="ko-KR" altLang="en-US" dirty="0"/>
              <a:t>에서 널리 사용되는 </a:t>
            </a:r>
            <a:r>
              <a:rPr lang="en-US" altLang="ko-KR" dirty="0"/>
              <a:t>Metric </a:t>
            </a:r>
            <a:r>
              <a:rPr lang="ko-KR" altLang="en-US" dirty="0"/>
              <a:t>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Top N Rank </a:t>
            </a:r>
            <a:r>
              <a:rPr lang="ko-KR" altLang="en-US" dirty="0"/>
              <a:t>는 </a:t>
            </a:r>
            <a:r>
              <a:rPr lang="en-US" altLang="ko-KR" dirty="0"/>
              <a:t>IR </a:t>
            </a:r>
            <a:r>
              <a:rPr lang="ko-KR" altLang="en-US" dirty="0"/>
              <a:t>기반의 </a:t>
            </a:r>
            <a:r>
              <a:rPr lang="en-US" altLang="ko-KR" dirty="0"/>
              <a:t>Bug Localization </a:t>
            </a:r>
            <a:r>
              <a:rPr lang="ko-KR" altLang="en-US" dirty="0"/>
              <a:t>을 평가할때 널리 사용됨</a:t>
            </a:r>
          </a:p>
        </p:txBody>
      </p:sp>
    </p:spTree>
    <p:extLst>
      <p:ext uri="{BB962C8B-B14F-4D97-AF65-F5344CB8AC3E}">
        <p14:creationId xmlns:p14="http://schemas.microsoft.com/office/powerpoint/2010/main" val="276673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F52E5-B43F-40BA-A932-DFED39C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Introduction</a:t>
            </a:r>
            <a:endParaRPr lang="ko-KR" alt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D897A-0B70-4CC2-B3E4-2A98481A9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4550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E6D71-DD45-413B-ABBA-792400C0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sz="3600" i="1" dirty="0"/>
              <a:t>(Evaluation Metrics – Top N Rank)</a:t>
            </a:r>
            <a:endParaRPr lang="ko-KR" alt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15A2-39BF-48D7-B8F3-DE4CE983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Top</a:t>
            </a:r>
            <a:r>
              <a:rPr lang="ko-KR" altLang="en-US" dirty="0"/>
              <a:t> </a:t>
            </a:r>
            <a:r>
              <a:rPr lang="en-US" altLang="ko-KR" dirty="0"/>
              <a:t>N</a:t>
            </a:r>
            <a:r>
              <a:rPr lang="ko-KR" altLang="en-US" dirty="0"/>
              <a:t> </a:t>
            </a:r>
            <a:r>
              <a:rPr lang="en-US" altLang="ko-KR" dirty="0"/>
              <a:t>Rank</a:t>
            </a:r>
            <a:r>
              <a:rPr lang="ko-KR" altLang="en-US" dirty="0"/>
              <a:t> 는 산출한 버그가 발견된 파일의 순위가 </a:t>
            </a:r>
            <a:r>
              <a:rPr lang="en-US" altLang="ko-KR" dirty="0"/>
              <a:t>(1, 5, 10)</a:t>
            </a:r>
            <a:r>
              <a:rPr lang="ko-KR" altLang="en-US" dirty="0"/>
              <a:t> 인 </a:t>
            </a:r>
            <a:r>
              <a:rPr lang="en-US" altLang="ko-KR" dirty="0"/>
              <a:t>Bug Report</a:t>
            </a:r>
            <a:r>
              <a:rPr lang="ko-KR" altLang="en-US" dirty="0"/>
              <a:t>의 개수를 산출함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예를들어 어떤 특정 </a:t>
            </a:r>
            <a:r>
              <a:rPr lang="en-US" altLang="ko-KR" dirty="0"/>
              <a:t>Bug Report</a:t>
            </a:r>
            <a:r>
              <a:rPr lang="ko-KR" altLang="en-US" dirty="0"/>
              <a:t>를 통해 파일을 산출한 뒤</a:t>
            </a:r>
            <a:r>
              <a:rPr lang="en-US" altLang="ko-KR" dirty="0"/>
              <a:t>, </a:t>
            </a:r>
            <a:r>
              <a:rPr lang="ko-KR" altLang="en-US" dirty="0"/>
              <a:t>실제로 수정된 파일이 </a:t>
            </a:r>
            <a:r>
              <a:rPr lang="en-US" altLang="ko-KR" dirty="0"/>
              <a:t>N </a:t>
            </a:r>
            <a:r>
              <a:rPr lang="ko-KR" altLang="en-US" dirty="0"/>
              <a:t>랭크 이내에서 포함되면 </a:t>
            </a:r>
            <a:r>
              <a:rPr lang="en-US" altLang="ko-KR" dirty="0"/>
              <a:t>N</a:t>
            </a:r>
            <a:r>
              <a:rPr lang="ko-KR" altLang="en-US" dirty="0"/>
              <a:t>랭크에서 성공적으로 버그 파일을 찾은 것으로 간주함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Top</a:t>
            </a:r>
            <a:r>
              <a:rPr lang="ko-KR" altLang="en-US" dirty="0"/>
              <a:t> </a:t>
            </a:r>
            <a:r>
              <a:rPr lang="en-US" altLang="ko-KR" dirty="0"/>
              <a:t>N</a:t>
            </a:r>
            <a:r>
              <a:rPr lang="ko-KR" altLang="en-US" dirty="0"/>
              <a:t> </a:t>
            </a:r>
            <a:r>
              <a:rPr lang="en-US" altLang="ko-KR" dirty="0"/>
              <a:t>Rank</a:t>
            </a:r>
            <a:r>
              <a:rPr lang="ko-KR" altLang="en-US" dirty="0"/>
              <a:t> 는 초기 정확도에 초점을 둠</a:t>
            </a:r>
          </a:p>
        </p:txBody>
      </p:sp>
    </p:spTree>
    <p:extLst>
      <p:ext uri="{BB962C8B-B14F-4D97-AF65-F5344CB8AC3E}">
        <p14:creationId xmlns:p14="http://schemas.microsoft.com/office/powerpoint/2010/main" val="2386851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E6D71-DD45-413B-ABBA-792400C0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sz="2800" i="1" dirty="0"/>
              <a:t>(Evaluation Metrics – Mean Average Precision )</a:t>
            </a:r>
            <a:endParaRPr lang="ko-KR" alt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15A2-39BF-48D7-B8F3-DE4CE983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MAP</a:t>
            </a:r>
            <a:r>
              <a:rPr lang="ko-KR" altLang="en-US" dirty="0"/>
              <a:t>은 </a:t>
            </a:r>
            <a:r>
              <a:rPr lang="en-US" altLang="ko-KR" dirty="0"/>
              <a:t>IR</a:t>
            </a:r>
            <a:r>
              <a:rPr lang="ko-KR" altLang="en-US" dirty="0"/>
              <a:t>은 </a:t>
            </a:r>
            <a:r>
              <a:rPr lang="en-US" altLang="ko-KR" dirty="0"/>
              <a:t>Ranking Approach </a:t>
            </a:r>
            <a:r>
              <a:rPr lang="ko-KR" altLang="en-US" dirty="0"/>
              <a:t>에서 가장 일반적으로 사용되는 </a:t>
            </a:r>
            <a:r>
              <a:rPr lang="en-US" altLang="ko-KR" dirty="0"/>
              <a:t>Metric</a:t>
            </a:r>
            <a:r>
              <a:rPr lang="ko-KR" altLang="en-US" dirty="0"/>
              <a:t>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순위가 매겨진 모든 파일을 고려하며 모든 쿼리의 평균 밀도값의 평균임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k</a:t>
            </a:r>
            <a:r>
              <a:rPr lang="ko-KR" altLang="en-US" dirty="0"/>
              <a:t>는 파일의 순위이며 </a:t>
            </a:r>
            <a:r>
              <a:rPr lang="en-US" altLang="ko-KR" dirty="0"/>
              <a:t>d</a:t>
            </a:r>
            <a:r>
              <a:rPr lang="ko-KR" altLang="en-US" dirty="0"/>
              <a:t>는 파일의 수</a:t>
            </a:r>
            <a:r>
              <a:rPr lang="en-US" altLang="ko-KR" dirty="0"/>
              <a:t>. </a:t>
            </a:r>
            <a:r>
              <a:rPr lang="en-US" altLang="ko-KR" dirty="0" err="1"/>
              <a:t>pos</a:t>
            </a:r>
            <a:r>
              <a:rPr lang="en-US" altLang="ko-KR" dirty="0"/>
              <a:t>(k)</a:t>
            </a:r>
            <a:r>
              <a:rPr lang="ko-KR" altLang="en-US" dirty="0"/>
              <a:t>는 </a:t>
            </a:r>
            <a:r>
              <a:rPr lang="en-US" altLang="ko-KR" dirty="0"/>
              <a:t>k </a:t>
            </a:r>
            <a:r>
              <a:rPr lang="ko-KR" altLang="en-US" dirty="0"/>
              <a:t>순위의 파일이 버그가 있던 파일인지에 대한 이진값이며 </a:t>
            </a:r>
            <a:r>
              <a:rPr lang="en-US" altLang="ko-KR" dirty="0"/>
              <a:t>P(k)</a:t>
            </a:r>
            <a:r>
              <a:rPr lang="ko-KR" altLang="en-US" dirty="0"/>
              <a:t>는 주어진 </a:t>
            </a:r>
            <a:r>
              <a:rPr lang="en-US" altLang="ko-KR" dirty="0"/>
              <a:t>k</a:t>
            </a:r>
            <a:r>
              <a:rPr lang="ko-KR" altLang="en-US" dirty="0"/>
              <a:t>순위 내에서 버그 파일이 있는지에 대한 정확도임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1E22F-F2DF-40B4-A20A-DB5B9FB2B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66" y="4624693"/>
            <a:ext cx="5508027" cy="11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6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5E6D71-DD45-413B-ABBA-792400C0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</a:t>
            </a:r>
            <a:r>
              <a:rPr lang="en-US" altLang="ko-KR" sz="2800" i="1" dirty="0"/>
              <a:t>(Evaluation Metrics – Mean Reciprocal Rank )</a:t>
            </a:r>
            <a:endParaRPr lang="ko-KR" alt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15A2-39BF-48D7-B8F3-DE4CE983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MRR</a:t>
            </a:r>
            <a:r>
              <a:rPr lang="ko-KR" altLang="en-US" dirty="0"/>
              <a:t>은 쿼리 집합 </a:t>
            </a:r>
            <a:r>
              <a:rPr lang="en-US" altLang="ko-KR" dirty="0"/>
              <a:t>Q</a:t>
            </a:r>
            <a:r>
              <a:rPr lang="ko-KR" altLang="en-US" dirty="0"/>
              <a:t>의 결과에 대한 순위의 평균임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Top N Rank </a:t>
            </a:r>
            <a:r>
              <a:rPr lang="ko-KR" altLang="en-US" dirty="0"/>
              <a:t>는 전반적인 품질은 고려하지 않으며 </a:t>
            </a:r>
            <a:r>
              <a:rPr lang="en-US" altLang="ko-KR" dirty="0"/>
              <a:t>MAP, MRR</a:t>
            </a:r>
            <a:r>
              <a:rPr lang="ko-KR" altLang="en-US" dirty="0"/>
              <a:t>은 산출된 파일의 순위를 전반적으로 평가하며 값이 클수록 정확도가 높음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2E638-252D-4454-998B-866B3478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30" y="2539078"/>
            <a:ext cx="4306140" cy="6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9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CAA8-7C1F-4E62-AB9C-3431805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Discussion</a:t>
            </a:r>
            <a:endParaRPr lang="ko-KR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DFCA6-6EAF-45F6-BDB2-21AC562AB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933" y="1846263"/>
            <a:ext cx="4942460" cy="4022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CDADB3-303E-421A-B452-1573ADE7617B}"/>
              </a:ext>
            </a:extLst>
          </p:cNvPr>
          <p:cNvSpPr/>
          <p:nvPr/>
        </p:nvSpPr>
        <p:spPr>
          <a:xfrm>
            <a:off x="4445185" y="2194962"/>
            <a:ext cx="4152208" cy="241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24A93-36CF-4CE2-B40B-B35479FAD592}"/>
              </a:ext>
            </a:extLst>
          </p:cNvPr>
          <p:cNvSpPr/>
          <p:nvPr/>
        </p:nvSpPr>
        <p:spPr>
          <a:xfrm>
            <a:off x="4445185" y="3397739"/>
            <a:ext cx="4152208" cy="241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031DA-9547-4A6D-8724-77AB8B2EFA6F}"/>
              </a:ext>
            </a:extLst>
          </p:cNvPr>
          <p:cNvSpPr/>
          <p:nvPr/>
        </p:nvSpPr>
        <p:spPr>
          <a:xfrm>
            <a:off x="4445185" y="4607190"/>
            <a:ext cx="4152208" cy="241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819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CAA8-7C1F-4E62-AB9C-3431805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Discussion </a:t>
            </a:r>
            <a:r>
              <a:rPr lang="en-US" altLang="ko-KR" sz="2800" dirty="0"/>
              <a:t>(best parameter - </a:t>
            </a:r>
            <a:r>
              <a:rPr lang="el-GR" altLang="ko-KR" sz="2800" dirty="0"/>
              <a:t>α</a:t>
            </a:r>
            <a:r>
              <a:rPr lang="en-US" altLang="ko-KR" sz="2800" dirty="0"/>
              <a:t> and</a:t>
            </a:r>
            <a:r>
              <a:rPr lang="el-GR" altLang="ko-KR" sz="2800" dirty="0"/>
              <a:t> β</a:t>
            </a:r>
            <a:r>
              <a:rPr lang="en-US" altLang="ko-KR" sz="2800" dirty="0"/>
              <a:t> )</a:t>
            </a:r>
            <a:endParaRPr lang="ko-KR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A1048-D1F0-423F-B86D-A6698194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96" y="1932645"/>
            <a:ext cx="3181098" cy="417810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E53BB4F-E542-4F09-960A-D23D5943E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2406" y="2010334"/>
            <a:ext cx="404963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02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CAA8-7C1F-4E62-AB9C-3431805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Discussion </a:t>
            </a:r>
            <a:r>
              <a:rPr lang="en-US" altLang="ko-K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(best parameter – k  )</a:t>
            </a:r>
            <a:endParaRPr lang="ko-KR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2A22D-E230-48EB-B4C7-8E9952844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450" y="2423673"/>
            <a:ext cx="6131099" cy="28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45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CAA8-7C1F-4E62-AB9C-3431805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Discussion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554B9-906C-4999-BF63-F9C0A591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대규모 프로젝트의 경우 수천개의 소스파일과 </a:t>
            </a:r>
            <a:r>
              <a:rPr lang="en-US" altLang="ko-KR" dirty="0"/>
              <a:t>Bug Report</a:t>
            </a:r>
            <a:r>
              <a:rPr lang="ko-KR" altLang="en-US" dirty="0"/>
              <a:t>가 있기 때문에 분석시간이 크게 증가함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순위가 낮은 파일은 제외하고 순위가 높은 파일만 계속해서 활용하면 분석시간을 크게 줄일 수 있음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6427D-621A-46EA-8DE6-38436A8B3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41" y="3857414"/>
            <a:ext cx="5026678" cy="21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6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CAA8-7C1F-4E62-AB9C-3431805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Discussion </a:t>
            </a:r>
            <a:r>
              <a:rPr lang="en-US" altLang="ko-KR" sz="2800" dirty="0"/>
              <a:t>(Effects of each analyzed scores)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554B9-906C-4999-BF63-F9C0A591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When excluding the stack-trace, the relevance score of the bug report and the source file (</a:t>
            </a:r>
            <a:r>
              <a:rPr lang="en-US" altLang="ko-KR" dirty="0" err="1"/>
              <a:t>StructVSMScore</a:t>
            </a:r>
            <a:r>
              <a:rPr lang="en-US" altLang="ko-KR" dirty="0"/>
              <a:t>) are the most influential score.</a:t>
            </a:r>
          </a:p>
          <a:p>
            <a:r>
              <a:rPr lang="en-US" altLang="ko-KR" dirty="0"/>
              <a:t>-When including the stack-trace, the suspicious score (</a:t>
            </a:r>
            <a:r>
              <a:rPr lang="en-US" altLang="ko-KR" dirty="0" err="1"/>
              <a:t>StraceScore</a:t>
            </a:r>
            <a:r>
              <a:rPr lang="en-US" altLang="ko-KR" dirty="0"/>
              <a:t>) are the most influential score.</a:t>
            </a:r>
          </a:p>
          <a:p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3612E-48CD-488F-B098-9BC4895C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06" y="3271629"/>
            <a:ext cx="5555876" cy="27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8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F52E5-B43F-40BA-A932-DFED39C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Conclusions</a:t>
            </a:r>
            <a:endParaRPr lang="ko-KR" alt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D897A-0B70-4CC2-B3E4-2A98481A9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008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CAA8-7C1F-4E62-AB9C-34318056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554B9-906C-4999-BF63-F9C0A591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Recently, researchers have proposed various approaches for automatic bug localization by using information retrieval and data mining. </a:t>
            </a:r>
          </a:p>
          <a:p>
            <a:r>
              <a:rPr lang="en-US" altLang="ko-KR" dirty="0"/>
              <a:t>- BRIA analyze texts and stack traces in bug reports, structured information of source files and source code change history, which are used differently in previous researches. </a:t>
            </a:r>
          </a:p>
          <a:p>
            <a:r>
              <a:rPr lang="en-US" altLang="ko-KR" dirty="0"/>
              <a:t>- BRIA also propose an approach to reduce computing time and resources of integrated analysis when the count of the source files in the subject project is large. </a:t>
            </a:r>
          </a:p>
          <a:p>
            <a:r>
              <a:rPr lang="en-US" altLang="ko-KR" dirty="0"/>
              <a:t>- Removal of project keywords, which are frequently used but meaningless, is also a method to improve the accuracy of IR-based bug localization.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Results show that accuracy is significantly improved further.</a:t>
            </a:r>
          </a:p>
        </p:txBody>
      </p:sp>
    </p:spTree>
    <p:extLst>
      <p:ext uri="{BB962C8B-B14F-4D97-AF65-F5344CB8AC3E}">
        <p14:creationId xmlns:p14="http://schemas.microsoft.com/office/powerpoint/2010/main" val="331568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E9C4-1A89-4420-A97B-2554E8FE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07FD-134B-4AC4-B524-B4DC57DC7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출시된 소프트웨어의 결함은 유지 보수 단계에서 개발팀에 보고됨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정확한 </a:t>
            </a:r>
            <a:r>
              <a:rPr lang="en-US" altLang="ko-KR" dirty="0"/>
              <a:t>Bug Localize</a:t>
            </a:r>
            <a:r>
              <a:rPr lang="ko-KR" altLang="en-US" dirty="0"/>
              <a:t>에는 많은 비용과 시간이 소요됨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Bug Localize</a:t>
            </a:r>
            <a:r>
              <a:rPr lang="ko-KR" altLang="en-US" dirty="0"/>
              <a:t>는 개발자에게 어렵고 시간이 많이 소모되는 행위임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자동으로 버그를 찾는 것은 버그 해결시간을 줄이고 소프트웨어 유지보수 비용을 절감함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78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A081-084A-49C3-8860-37D21E35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2213A-FD4F-42F6-82F3-64F081CC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8275"/>
          </a:xfrm>
        </p:spPr>
        <p:txBody>
          <a:bodyPr>
            <a:norm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지금까지 </a:t>
            </a:r>
            <a:r>
              <a:rPr lang="en-US" altLang="ko-KR" dirty="0"/>
              <a:t>feature location, developer identification, impact analysis </a:t>
            </a:r>
            <a:r>
              <a:rPr lang="ko-KR" altLang="en-US" dirty="0"/>
              <a:t>를 위해 </a:t>
            </a:r>
            <a:r>
              <a:rPr lang="en-US" altLang="ko-KR" dirty="0"/>
              <a:t>searching text domain </a:t>
            </a:r>
            <a:r>
              <a:rPr lang="ko-KR" altLang="en-US" dirty="0"/>
              <a:t>을 소프트웨어 유지보수에 적용시킴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Information retrieval (IR) </a:t>
            </a:r>
            <a:r>
              <a:rPr lang="ko-KR" altLang="en-US" dirty="0"/>
              <a:t>기반의 </a:t>
            </a:r>
            <a:r>
              <a:rPr lang="en-US" altLang="ko-KR" dirty="0"/>
              <a:t>Bug Localize </a:t>
            </a:r>
            <a:r>
              <a:rPr lang="ko-KR" altLang="en-US" dirty="0"/>
              <a:t>기술이 비용이 상대적으로 낮고 버그를 찾는 정확도가 높아 주목을 받고 있음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이러한 </a:t>
            </a:r>
            <a:r>
              <a:rPr lang="en-US" altLang="ko-KR" dirty="0"/>
              <a:t>IR </a:t>
            </a:r>
            <a:r>
              <a:rPr lang="ko-KR" altLang="en-US" dirty="0"/>
              <a:t>접근 방식에서는 </a:t>
            </a:r>
            <a:r>
              <a:rPr lang="en-US" altLang="ko-KR" dirty="0"/>
              <a:t>Bug Report</a:t>
            </a:r>
            <a:r>
              <a:rPr lang="ko-KR" altLang="en-US" dirty="0"/>
              <a:t>를 쿼리</a:t>
            </a:r>
            <a:r>
              <a:rPr lang="en-US" altLang="ko-KR" dirty="0"/>
              <a:t>(</a:t>
            </a:r>
            <a:r>
              <a:rPr lang="ko-KR" altLang="en-US" dirty="0"/>
              <a:t>검색 조건</a:t>
            </a:r>
            <a:r>
              <a:rPr lang="en-US" altLang="ko-KR" dirty="0"/>
              <a:t>)</a:t>
            </a:r>
            <a:r>
              <a:rPr lang="ko-KR" altLang="en-US" dirty="0"/>
              <a:t>로서 처리하며 소프트웨어의 소스 파일을 문서 컬렉션 </a:t>
            </a:r>
            <a:r>
              <a:rPr lang="en-US" altLang="ko-KR" dirty="0"/>
              <a:t>(</a:t>
            </a:r>
            <a:r>
              <a:rPr lang="ko-KR" altLang="en-US" dirty="0"/>
              <a:t>검색 대상</a:t>
            </a:r>
            <a:r>
              <a:rPr lang="en-US" altLang="ko-KR" dirty="0"/>
              <a:t>) </a:t>
            </a:r>
            <a:r>
              <a:rPr lang="ko-KR" altLang="en-US" dirty="0"/>
              <a:t>으로 구성함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정확도를 높이기 위해 이전의 버그와 유사도 분석</a:t>
            </a:r>
            <a:r>
              <a:rPr lang="en-US" altLang="ko-KR" dirty="0"/>
              <a:t>, </a:t>
            </a:r>
            <a:r>
              <a:rPr lang="ko-KR" altLang="en-US" dirty="0"/>
              <a:t>소스파일의 정보</a:t>
            </a:r>
            <a:r>
              <a:rPr lang="en-US" altLang="ko-KR" dirty="0"/>
              <a:t>, Version</a:t>
            </a:r>
            <a:r>
              <a:rPr lang="ko-KR" altLang="en-US" dirty="0"/>
              <a:t> </a:t>
            </a:r>
            <a:r>
              <a:rPr lang="en-US" altLang="ko-KR" dirty="0"/>
              <a:t>change</a:t>
            </a:r>
            <a:r>
              <a:rPr lang="ko-KR" altLang="en-US" dirty="0"/>
              <a:t> </a:t>
            </a:r>
            <a:r>
              <a:rPr lang="en-US" altLang="ko-KR" dirty="0"/>
              <a:t>history,</a:t>
            </a:r>
            <a:r>
              <a:rPr lang="ko-KR" altLang="en-US" dirty="0"/>
              <a:t> </a:t>
            </a:r>
            <a:r>
              <a:rPr lang="en-US" altLang="ko-KR" dirty="0"/>
              <a:t>Stack</a:t>
            </a:r>
            <a:r>
              <a:rPr lang="ko-KR" altLang="en-US" dirty="0"/>
              <a:t> </a:t>
            </a:r>
            <a:r>
              <a:rPr lang="en-US" altLang="ko-KR" dirty="0"/>
              <a:t>trace</a:t>
            </a:r>
            <a:r>
              <a:rPr lang="ko-KR" altLang="en-US" dirty="0"/>
              <a:t> </a:t>
            </a:r>
            <a:r>
              <a:rPr lang="en-US" altLang="ko-KR" dirty="0"/>
              <a:t>analysis </a:t>
            </a:r>
            <a:r>
              <a:rPr lang="ko-KR" altLang="en-US" dirty="0"/>
              <a:t>등이 여러 조합으로 사용됨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7114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E07B-8BF5-443F-9ACF-2451DC93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4FDA-BB1A-4991-8066-70C8C5E6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ko-KR" altLang="en-US" dirty="0"/>
              <a:t>본 논문에서는 </a:t>
            </a:r>
            <a:r>
              <a:rPr lang="en-US" altLang="ko-KR" dirty="0"/>
              <a:t>BLIA </a:t>
            </a:r>
            <a:r>
              <a:rPr lang="ko-KR" altLang="en-US" dirty="0"/>
              <a:t>라는 </a:t>
            </a:r>
            <a:r>
              <a:rPr lang="en-US" altLang="ko-KR" dirty="0"/>
              <a:t>IR </a:t>
            </a:r>
            <a:r>
              <a:rPr lang="ko-KR" altLang="en-US" dirty="0"/>
              <a:t>기반의 </a:t>
            </a:r>
            <a:r>
              <a:rPr lang="en-US" altLang="ko-KR" dirty="0"/>
              <a:t>Bug Localize </a:t>
            </a:r>
            <a:r>
              <a:rPr lang="ko-KR" altLang="en-US" dirty="0"/>
              <a:t>방법을 제안함</a:t>
            </a:r>
            <a:r>
              <a:rPr lang="en-US" altLang="ko-KR" dirty="0"/>
              <a:t>. BLIA</a:t>
            </a:r>
            <a:r>
              <a:rPr lang="ko-KR" altLang="en-US" dirty="0"/>
              <a:t>는 </a:t>
            </a:r>
            <a:r>
              <a:rPr lang="en-US" altLang="ko-KR" dirty="0"/>
              <a:t>Bug Report, Structured information of source files</a:t>
            </a:r>
            <a:r>
              <a:rPr lang="ko-KR" altLang="en-US" dirty="0"/>
              <a:t> </a:t>
            </a:r>
            <a:r>
              <a:rPr lang="en-US" altLang="ko-KR" dirty="0"/>
              <a:t>, Source code change histories </a:t>
            </a:r>
            <a:r>
              <a:rPr lang="ko-KR" altLang="en-US" dirty="0"/>
              <a:t>을 </a:t>
            </a:r>
            <a:r>
              <a:rPr lang="en-US" altLang="ko-KR" dirty="0"/>
              <a:t>Stack trace </a:t>
            </a:r>
            <a:r>
              <a:rPr lang="ko-KR" altLang="en-US" dirty="0"/>
              <a:t>을 활용하여 </a:t>
            </a:r>
            <a:r>
              <a:rPr lang="en-US" altLang="ko-KR" dirty="0"/>
              <a:t>Bug Localize </a:t>
            </a:r>
            <a:r>
              <a:rPr lang="ko-KR" altLang="en-US" dirty="0"/>
              <a:t>의 정확도를 높일 수 있는 방법을 제안함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각 정보가 어느정도 분석결과에 영향을 미치는지 확인하며</a:t>
            </a:r>
            <a:r>
              <a:rPr lang="en-US" altLang="ko-KR" dirty="0"/>
              <a:t>, Stack-trace analysis </a:t>
            </a:r>
            <a:r>
              <a:rPr lang="ko-KR" altLang="en-US" dirty="0"/>
              <a:t>가 가장 영향을 크게 미치는 정보임을 확인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소프트웨어의 규모가 큰 경우 계산을 할 때 시간등의 비용이 크게 증가하게됨</a:t>
            </a:r>
            <a:r>
              <a:rPr lang="en-US" altLang="ko-KR" dirty="0"/>
              <a:t>. </a:t>
            </a:r>
            <a:r>
              <a:rPr lang="ko-KR" altLang="en-US" dirty="0"/>
              <a:t>그러나 본 논문에서는 연관성이 높은 소스 파일을 우선적으로 분석하여 정확도를 떨어뜨리지 않으면서 계산 시간을 크게 줄이는 접근 방식을 제안함</a:t>
            </a:r>
          </a:p>
        </p:txBody>
      </p:sp>
    </p:spTree>
    <p:extLst>
      <p:ext uri="{BB962C8B-B14F-4D97-AF65-F5344CB8AC3E}">
        <p14:creationId xmlns:p14="http://schemas.microsoft.com/office/powerpoint/2010/main" val="339213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5F52E5-B43F-40BA-A932-DFED39CB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Background</a:t>
            </a:r>
            <a:endParaRPr lang="ko-KR" alt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D897A-0B70-4CC2-B3E4-2A98481A9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283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E7D25-B161-402D-B7ED-0B47660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r>
              <a:rPr lang="en-US" altLang="ko-KR" sz="3600" dirty="0"/>
              <a:t>(</a:t>
            </a:r>
            <a:r>
              <a:rPr lang="en-US" altLang="ko-KR" sz="3600" i="1" dirty="0"/>
              <a:t>Bug Reports)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FB7A-7F17-4BC2-953A-DE4F54FE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 Bug Report</a:t>
            </a:r>
            <a:r>
              <a:rPr lang="ko-KR" altLang="en-US" dirty="0"/>
              <a:t>는 개발자가 버그가 발생한 위치 </a:t>
            </a:r>
            <a:r>
              <a:rPr lang="en-US" altLang="ko-KR" dirty="0"/>
              <a:t>(Bug Localize)</a:t>
            </a:r>
            <a:r>
              <a:rPr lang="ko-KR" altLang="en-US" dirty="0"/>
              <a:t>를 찾는 중요한 단서이며 버그 </a:t>
            </a:r>
            <a:r>
              <a:rPr lang="en-US" altLang="ko-KR" dirty="0"/>
              <a:t>ID, </a:t>
            </a:r>
            <a:r>
              <a:rPr lang="ko-KR" altLang="en-US" dirty="0"/>
              <a:t>요약</a:t>
            </a:r>
            <a:r>
              <a:rPr lang="en-US" altLang="ko-KR" dirty="0"/>
              <a:t>, </a:t>
            </a:r>
            <a:r>
              <a:rPr lang="ko-KR" altLang="en-US" dirty="0"/>
              <a:t>설명</a:t>
            </a:r>
            <a:r>
              <a:rPr lang="en-US" altLang="ko-KR" dirty="0"/>
              <a:t>, </a:t>
            </a:r>
            <a:r>
              <a:rPr lang="ko-KR" altLang="en-US" dirty="0"/>
              <a:t>보고 날짜</a:t>
            </a:r>
            <a:r>
              <a:rPr lang="en-US" altLang="ko-KR" dirty="0"/>
              <a:t>, </a:t>
            </a:r>
            <a:r>
              <a:rPr lang="ko-KR" altLang="en-US" dirty="0"/>
              <a:t>수정 날짜</a:t>
            </a:r>
            <a:r>
              <a:rPr lang="en-US" altLang="ko-KR" dirty="0"/>
              <a:t>, </a:t>
            </a:r>
            <a:r>
              <a:rPr lang="ko-KR" altLang="en-US" dirty="0"/>
              <a:t>상태 등의 정보가 기술되어 있음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특정 버그 보고서에는 예외가 발생한 </a:t>
            </a:r>
            <a:r>
              <a:rPr lang="en-US" altLang="ko-KR" dirty="0"/>
              <a:t>Stack-trace</a:t>
            </a:r>
            <a:r>
              <a:rPr lang="ko-KR" altLang="en-US" dirty="0"/>
              <a:t>가 포함되어 있으며 이 정보는 </a:t>
            </a:r>
            <a:r>
              <a:rPr lang="en-US" altLang="ko-KR" dirty="0"/>
              <a:t>Bug Localize</a:t>
            </a:r>
            <a:r>
              <a:rPr lang="ko-KR" altLang="en-US" dirty="0"/>
              <a:t>를 위한 중요한 정보임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비슷한 </a:t>
            </a:r>
            <a:r>
              <a:rPr lang="en-US" altLang="ko-KR" dirty="0"/>
              <a:t>Bug Report</a:t>
            </a:r>
            <a:r>
              <a:rPr lang="ko-KR" altLang="en-US" dirty="0"/>
              <a:t>가 </a:t>
            </a:r>
            <a:r>
              <a:rPr lang="en-US" altLang="ko-KR" dirty="0"/>
              <a:t>Bug Repository</a:t>
            </a:r>
            <a:r>
              <a:rPr lang="ko-KR" altLang="en-US" dirty="0"/>
              <a:t>에서 발견되면</a:t>
            </a:r>
            <a:r>
              <a:rPr lang="en-US" altLang="ko-KR" dirty="0"/>
              <a:t>, </a:t>
            </a:r>
            <a:r>
              <a:rPr lang="ko-KR" altLang="en-US" dirty="0"/>
              <a:t>수정된 파일은 유사한 버그를 해결하고 소프트웨어를 수정할 후보가 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906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769F-F0CF-4D1A-A2C3-C4BEFDDB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r>
              <a:rPr lang="en-US" altLang="ko-KR" sz="3600" dirty="0"/>
              <a:t>(</a:t>
            </a:r>
            <a:r>
              <a:rPr lang="en-US" altLang="ko-KR" sz="3600" i="1" dirty="0"/>
              <a:t>Bug Reports)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6F680-25F6-4BD2-A7F1-998860AE0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38" y="1834383"/>
            <a:ext cx="5562523" cy="45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370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289</TotalTime>
  <Words>2046</Words>
  <Application>Microsoft Office PowerPoint</Application>
  <PresentationFormat>Widescreen</PresentationFormat>
  <Paragraphs>198</Paragraphs>
  <Slides>39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맑은 고딕</vt:lpstr>
      <vt:lpstr>Calibri</vt:lpstr>
      <vt:lpstr>Calibri Light</vt:lpstr>
      <vt:lpstr>Cambria Math</vt:lpstr>
      <vt:lpstr>Retrospect</vt:lpstr>
      <vt:lpstr>비트맵 이미지</vt:lpstr>
      <vt:lpstr>Bug Localization Based on Code Change Histories and Bug Reports</vt:lpstr>
      <vt:lpstr>Author</vt:lpstr>
      <vt:lpstr>Introduction</vt:lpstr>
      <vt:lpstr>Introduction</vt:lpstr>
      <vt:lpstr>Introduction</vt:lpstr>
      <vt:lpstr>Introduction</vt:lpstr>
      <vt:lpstr>Background</vt:lpstr>
      <vt:lpstr>Background (Bug Reports)</vt:lpstr>
      <vt:lpstr>Background (Bug Reports)</vt:lpstr>
      <vt:lpstr>Background (Information Retrieval based Bug Localization)</vt:lpstr>
      <vt:lpstr>Background (Information Retrieval based Bug Localization)</vt:lpstr>
      <vt:lpstr>Background (Code Change History)</vt:lpstr>
      <vt:lpstr>Approach</vt:lpstr>
      <vt:lpstr>Approach (BLIA)</vt:lpstr>
      <vt:lpstr>Approach (BLIA)</vt:lpstr>
      <vt:lpstr>Approach (BLIA)</vt:lpstr>
      <vt:lpstr>Approach (Analyzing Structured Source File Information)</vt:lpstr>
      <vt:lpstr>Approach (Analyzing Structured Source File Information)</vt:lpstr>
      <vt:lpstr>Approach (Analyzing Structured Source File Information)</vt:lpstr>
      <vt:lpstr>Approach (Analyzing Structured Source File Information)</vt:lpstr>
      <vt:lpstr>Approach (Analyzing Structured Source File Information)</vt:lpstr>
      <vt:lpstr>Approach (Analyzing Similar Bug Reports)</vt:lpstr>
      <vt:lpstr>Approach (Analyzing Stack-trace Information In The Bug Report)</vt:lpstr>
      <vt:lpstr>Approach (Analyzing Code Change History Information)</vt:lpstr>
      <vt:lpstr>Approach (Combining All Analyzed Scores)</vt:lpstr>
      <vt:lpstr>Evaluation</vt:lpstr>
      <vt:lpstr>Evaluation (Subject Project)</vt:lpstr>
      <vt:lpstr>Evaluation (Subject Project)</vt:lpstr>
      <vt:lpstr>Evaluation (Evaluation Metrics)</vt:lpstr>
      <vt:lpstr>Evaluation (Evaluation Metrics – Top N Rank)</vt:lpstr>
      <vt:lpstr>Evaluation (Evaluation Metrics – Mean Average Precision )</vt:lpstr>
      <vt:lpstr>Evaluation (Evaluation Metrics – Mean Reciprocal Rank )</vt:lpstr>
      <vt:lpstr>Results and Discussion</vt:lpstr>
      <vt:lpstr>Results and Discussion (best parameter - α and β )</vt:lpstr>
      <vt:lpstr>Results and Discussion (best parameter – k  )</vt:lpstr>
      <vt:lpstr>Results and Discussion</vt:lpstr>
      <vt:lpstr>Results and Discussion (Effects of each analyzed scores)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 Localization Based on Code Change Histories and Bug Reports</dc:title>
  <dc:creator>Dongju Jung</dc:creator>
  <cp:lastModifiedBy>Dongju Jung</cp:lastModifiedBy>
  <cp:revision>29</cp:revision>
  <dcterms:created xsi:type="dcterms:W3CDTF">2018-03-15T18:33:49Z</dcterms:created>
  <dcterms:modified xsi:type="dcterms:W3CDTF">2018-03-15T23:34:58Z</dcterms:modified>
</cp:coreProperties>
</file>